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00"/>
    <a:srgbClr val="AED3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8" autoAdjust="0"/>
    <p:restoredTop sz="96247" autoAdjust="0"/>
  </p:normalViewPr>
  <p:slideViewPr>
    <p:cSldViewPr snapToGrid="0">
      <p:cViewPr>
        <p:scale>
          <a:sx n="25" d="100"/>
          <a:sy n="25" d="100"/>
        </p:scale>
        <p:origin x="2076" y="-10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2024-04-09</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2024-04-09</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loan.phamnguyenthanh@hust.edu.vn" TargetMode="Externa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hyperlink" Target="mailto:mkje@kaist.ac.kr" TargetMode="External"/><Relationship Id="rId12" Type="http://schemas.openxmlformats.org/officeDocument/2006/relationships/image" Target="../media/image9.png"/><Relationship Id="rId2" Type="http://schemas.openxmlformats.org/officeDocument/2006/relationships/image" Target="../media/image2.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hyperlink" Target="mailto:nkhoang@kaist.ac.kr" TargetMode="Externa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148">
            <a:extLst>
              <a:ext uri="{FF2B5EF4-FFF2-40B4-BE49-F238E27FC236}">
                <a16:creationId xmlns:a16="http://schemas.microsoft.com/office/drawing/2014/main" id="{AFE267CF-2528-4857-B450-CAFFC13DC3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85594" y="26960320"/>
            <a:ext cx="3612446" cy="3695641"/>
          </a:xfrm>
          <a:prstGeom prst="rect">
            <a:avLst/>
          </a:prstGeom>
        </p:spPr>
      </p:pic>
      <p:pic>
        <p:nvPicPr>
          <p:cNvPr id="151" name="Picture 150">
            <a:extLst>
              <a:ext uri="{FF2B5EF4-FFF2-40B4-BE49-F238E27FC236}">
                <a16:creationId xmlns:a16="http://schemas.microsoft.com/office/drawing/2014/main" id="{AB2DE42E-360C-4DC0-BFF1-2DDA2252D7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6238" y="30864819"/>
            <a:ext cx="3641802" cy="3725674"/>
          </a:xfrm>
          <a:prstGeom prst="rect">
            <a:avLst/>
          </a:prstGeom>
        </p:spPr>
      </p:pic>
      <p:pic>
        <p:nvPicPr>
          <p:cNvPr id="115" name="Picture 114">
            <a:extLst>
              <a:ext uri="{FF2B5EF4-FFF2-40B4-BE49-F238E27FC236}">
                <a16:creationId xmlns:a16="http://schemas.microsoft.com/office/drawing/2014/main" id="{CEA5E220-F41A-4E79-9CE8-7B352C796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92038" y="8990913"/>
            <a:ext cx="8610601" cy="7230345"/>
          </a:xfrm>
          <a:prstGeom prst="rect">
            <a:avLst/>
          </a:prstGeom>
        </p:spPr>
      </p:pic>
      <p:pic>
        <p:nvPicPr>
          <p:cNvPr id="129" name="Picture 128">
            <a:extLst>
              <a:ext uri="{FF2B5EF4-FFF2-40B4-BE49-F238E27FC236}">
                <a16:creationId xmlns:a16="http://schemas.microsoft.com/office/drawing/2014/main" id="{9AF4408A-79B6-4BC1-89CE-D4EF432147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5776"/>
          <a:stretch/>
        </p:blipFill>
        <p:spPr>
          <a:xfrm>
            <a:off x="796601" y="21763015"/>
            <a:ext cx="13602407" cy="6405312"/>
          </a:xfrm>
          <a:prstGeom prst="rect">
            <a:avLst/>
          </a:prstGeom>
        </p:spPr>
      </p:pic>
      <p:sp>
        <p:nvSpPr>
          <p:cNvPr id="7" name="직사각형 43">
            <a:extLst>
              <a:ext uri="{FF2B5EF4-FFF2-40B4-BE49-F238E27FC236}">
                <a16:creationId xmlns:a16="http://schemas.microsoft.com/office/drawing/2014/main" id="{A5DF9173-1170-4B3D-A177-52454D9ADE2A}"/>
              </a:ext>
            </a:extLst>
          </p:cNvPr>
          <p:cNvSpPr/>
          <p:nvPr/>
        </p:nvSpPr>
        <p:spPr>
          <a:xfrm>
            <a:off x="284931" y="3719027"/>
            <a:ext cx="29705351" cy="3801041"/>
          </a:xfrm>
          <a:prstGeom prst="rect">
            <a:avLst/>
          </a:prstGeom>
        </p:spPr>
        <p:txBody>
          <a:bodyPr wrap="square">
            <a:spAutoFit/>
          </a:bodyPr>
          <a:lstStyle/>
          <a:p>
            <a:pPr algn="ctr">
              <a:spcAft>
                <a:spcPts val="1000"/>
              </a:spcAft>
            </a:pPr>
            <a:r>
              <a:rPr lang="en-US" altLang="ko-KR" sz="6000" b="1" dirty="0">
                <a:ln w="28575">
                  <a:noFill/>
                  <a:prstDash val="dash"/>
                </a:ln>
                <a:latin typeface="Arial" panose="020B0604020202020204" pitchFamily="34" charset="0"/>
                <a:cs typeface="Arial" panose="020B0604020202020204" pitchFamily="34" charset="0"/>
              </a:rPr>
              <a:t>A Fully Integrated Dynamic-Voltage-Scaling Stimulator IC with Miniaturized Reconfigurable Supply Modulator and Channel Drivers for Cochlear Implants </a:t>
            </a:r>
            <a:endParaRPr lang="en-US" altLang="ko-KR" sz="2000" b="1" dirty="0">
              <a:ln w="28575">
                <a:noFill/>
                <a:prstDash val="dash"/>
              </a:ln>
              <a:latin typeface="Arial" panose="020B0604020202020204" pitchFamily="34" charset="0"/>
              <a:cs typeface="Arial" panose="020B0604020202020204" pitchFamily="34" charset="0"/>
            </a:endParaRPr>
          </a:p>
          <a:p>
            <a:pPr algn="ctr">
              <a:spcAft>
                <a:spcPts val="1000"/>
              </a:spcAft>
            </a:pPr>
            <a:r>
              <a:rPr lang="en-US" altLang="ko-KR" sz="3200" dirty="0">
                <a:ln w="28575">
                  <a:noFill/>
                  <a:prstDash val="dash"/>
                </a:ln>
                <a:latin typeface="Arial" panose="020B0604020202020204" pitchFamily="34" charset="0"/>
                <a:cs typeface="Arial" panose="020B0604020202020204" pitchFamily="34" charset="0"/>
              </a:rPr>
              <a:t>Kim-Hoang Nguyen</a:t>
            </a:r>
            <a:r>
              <a:rPr lang="en-US" altLang="ko-KR" sz="3200" baseline="30000" dirty="0">
                <a:ln w="28575">
                  <a:noFill/>
                  <a:prstDash val="dash"/>
                </a:ln>
                <a:latin typeface="Arial" panose="020B0604020202020204" pitchFamily="34" charset="0"/>
                <a:cs typeface="Arial" panose="020B0604020202020204" pitchFamily="34" charset="0"/>
              </a:rPr>
              <a:t>1</a:t>
            </a:r>
            <a:r>
              <a:rPr lang="en-US" altLang="ko-KR" sz="3200" dirty="0">
                <a:ln w="28575">
                  <a:noFill/>
                  <a:prstDash val="dash"/>
                </a:ln>
                <a:latin typeface="Arial" panose="020B0604020202020204" pitchFamily="34" charset="0"/>
                <a:cs typeface="Arial" panose="020B0604020202020204" pitchFamily="34" charset="0"/>
              </a:rPr>
              <a:t>, </a:t>
            </a:r>
            <a:r>
              <a:rPr lang="en-US" altLang="ko-KR" sz="3200" dirty="0" err="1">
                <a:ln w="28575">
                  <a:noFill/>
                  <a:prstDash val="dash"/>
                </a:ln>
                <a:latin typeface="Arial" panose="020B0604020202020204" pitchFamily="34" charset="0"/>
                <a:cs typeface="Arial" panose="020B0604020202020204" pitchFamily="34" charset="0"/>
              </a:rPr>
              <a:t>Quyet</a:t>
            </a:r>
            <a:r>
              <a:rPr lang="en-US" altLang="ko-KR" sz="3200" dirty="0">
                <a:ln w="28575">
                  <a:noFill/>
                  <a:prstDash val="dash"/>
                </a:ln>
                <a:latin typeface="Arial" panose="020B0604020202020204" pitchFamily="34" charset="0"/>
                <a:cs typeface="Arial" panose="020B0604020202020204" pitchFamily="34" charset="0"/>
              </a:rPr>
              <a:t> Nguyen</a:t>
            </a:r>
            <a:r>
              <a:rPr lang="en-US" altLang="ko-KR" sz="3200" baseline="30000" dirty="0">
                <a:ln w="28575">
                  <a:noFill/>
                  <a:prstDash val="dash"/>
                </a:ln>
                <a:latin typeface="Arial" panose="020B0604020202020204" pitchFamily="34" charset="0"/>
                <a:cs typeface="Arial" panose="020B0604020202020204" pitchFamily="34" charset="0"/>
              </a:rPr>
              <a:t>2</a:t>
            </a:r>
            <a:r>
              <a:rPr lang="en-US" altLang="ko-KR" sz="3200" dirty="0">
                <a:ln w="28575">
                  <a:noFill/>
                  <a:prstDash val="dash"/>
                </a:ln>
                <a:latin typeface="Arial" panose="020B0604020202020204" pitchFamily="34" charset="0"/>
                <a:cs typeface="Arial" panose="020B0604020202020204" pitchFamily="34" charset="0"/>
              </a:rPr>
              <a:t>, Quynh-Trang Nguyen</a:t>
            </a:r>
            <a:r>
              <a:rPr lang="en-US" altLang="ko-KR" sz="3200" baseline="30000" dirty="0">
                <a:ln w="28575">
                  <a:noFill/>
                  <a:prstDash val="dash"/>
                </a:ln>
                <a:latin typeface="Arial" panose="020B0604020202020204" pitchFamily="34" charset="0"/>
                <a:cs typeface="Arial" panose="020B0604020202020204" pitchFamily="34" charset="0"/>
              </a:rPr>
              <a:t>2</a:t>
            </a:r>
            <a:r>
              <a:rPr lang="en-US" altLang="ko-KR" sz="3200" dirty="0">
                <a:ln w="28575">
                  <a:noFill/>
                  <a:prstDash val="dash"/>
                </a:ln>
                <a:latin typeface="Arial" panose="020B0604020202020204" pitchFamily="34" charset="0"/>
                <a:cs typeface="Arial" panose="020B0604020202020204" pitchFamily="34" charset="0"/>
              </a:rPr>
              <a:t>, Thanh-Tung Vu</a:t>
            </a:r>
            <a:r>
              <a:rPr lang="en-US" altLang="ko-KR" sz="3200" baseline="30000" dirty="0">
                <a:ln w="28575">
                  <a:noFill/>
                  <a:prstDash val="dash"/>
                </a:ln>
                <a:latin typeface="Arial" panose="020B0604020202020204" pitchFamily="34" charset="0"/>
                <a:cs typeface="Arial" panose="020B0604020202020204" pitchFamily="34" charset="0"/>
              </a:rPr>
              <a:t>2</a:t>
            </a:r>
            <a:r>
              <a:rPr lang="en-US" altLang="ko-KR" sz="3200" dirty="0">
                <a:ln w="28575">
                  <a:noFill/>
                  <a:prstDash val="dash"/>
                </a:ln>
                <a:latin typeface="Arial" panose="020B0604020202020204" pitchFamily="34" charset="0"/>
                <a:cs typeface="Arial" panose="020B0604020202020204" pitchFamily="34" charset="0"/>
              </a:rPr>
              <a:t>, </a:t>
            </a:r>
            <a:r>
              <a:rPr lang="en-US" altLang="ko-KR" sz="3200" dirty="0" err="1">
                <a:ln w="28575">
                  <a:noFill/>
                  <a:prstDash val="dash"/>
                </a:ln>
                <a:latin typeface="Arial" panose="020B0604020202020204" pitchFamily="34" charset="0"/>
                <a:cs typeface="Arial" panose="020B0604020202020204" pitchFamily="34" charset="0"/>
              </a:rPr>
              <a:t>Woojin</a:t>
            </a:r>
            <a:r>
              <a:rPr lang="en-US" altLang="ko-KR" sz="3200" dirty="0">
                <a:ln w="28575">
                  <a:noFill/>
                  <a:prstDash val="dash"/>
                </a:ln>
                <a:latin typeface="Arial" panose="020B0604020202020204" pitchFamily="34" charset="0"/>
                <a:cs typeface="Arial" panose="020B0604020202020204" pitchFamily="34" charset="0"/>
              </a:rPr>
              <a:t> Ahn</a:t>
            </a:r>
            <a:r>
              <a:rPr lang="en-US" altLang="ko-KR" sz="3200" baseline="30000" dirty="0">
                <a:ln w="28575">
                  <a:noFill/>
                  <a:prstDash val="dash"/>
                </a:ln>
                <a:latin typeface="Arial" panose="020B0604020202020204" pitchFamily="34" charset="0"/>
                <a:cs typeface="Arial" panose="020B0604020202020204" pitchFamily="34" charset="0"/>
              </a:rPr>
              <a:t>3</a:t>
            </a:r>
            <a:r>
              <a:rPr lang="en-US" altLang="ko-KR" sz="3200" dirty="0">
                <a:ln w="28575">
                  <a:noFill/>
                  <a:prstDash val="dash"/>
                </a:ln>
                <a:latin typeface="Arial" panose="020B0604020202020204" pitchFamily="34" charset="0"/>
                <a:cs typeface="Arial" panose="020B0604020202020204" pitchFamily="34" charset="0"/>
              </a:rPr>
              <a:t>, Loan Pham-Nguyen</a:t>
            </a:r>
            <a:r>
              <a:rPr lang="en-US" altLang="ko-KR" sz="3200" baseline="30000" dirty="0">
                <a:ln w="28575">
                  <a:noFill/>
                  <a:prstDash val="dash"/>
                </a:ln>
                <a:latin typeface="Arial" panose="020B0604020202020204" pitchFamily="34" charset="0"/>
                <a:cs typeface="Arial" panose="020B0604020202020204" pitchFamily="34" charset="0"/>
              </a:rPr>
              <a:t>2</a:t>
            </a:r>
            <a:r>
              <a:rPr lang="en-US" altLang="ko-KR" sz="3200" dirty="0">
                <a:ln w="28575">
                  <a:noFill/>
                  <a:prstDash val="dash"/>
                </a:ln>
                <a:latin typeface="Arial" panose="020B0604020202020204" pitchFamily="34" charset="0"/>
                <a:cs typeface="Arial" panose="020B0604020202020204" pitchFamily="34" charset="0"/>
              </a:rPr>
              <a:t>, Hanh-</a:t>
            </a:r>
            <a:r>
              <a:rPr lang="en-US" altLang="ko-KR" sz="3200" dirty="0" err="1">
                <a:ln w="28575">
                  <a:noFill/>
                  <a:prstDash val="dash"/>
                </a:ln>
                <a:latin typeface="Arial" panose="020B0604020202020204" pitchFamily="34" charset="0"/>
                <a:cs typeface="Arial" panose="020B0604020202020204" pitchFamily="34" charset="0"/>
              </a:rPr>
              <a:t>Phuc</a:t>
            </a:r>
            <a:r>
              <a:rPr lang="en-US" altLang="ko-KR" sz="3200" dirty="0">
                <a:ln w="28575">
                  <a:noFill/>
                  <a:prstDash val="dash"/>
                </a:ln>
                <a:latin typeface="Arial" panose="020B0604020202020204" pitchFamily="34" charset="0"/>
                <a:cs typeface="Arial" panose="020B0604020202020204" pitchFamily="34" charset="0"/>
              </a:rPr>
              <a:t> Le</a:t>
            </a:r>
            <a:r>
              <a:rPr lang="en-US" altLang="ko-KR" sz="3200" baseline="30000" dirty="0">
                <a:ln w="28575">
                  <a:noFill/>
                  <a:prstDash val="dash"/>
                </a:ln>
                <a:latin typeface="Arial" panose="020B0604020202020204" pitchFamily="34" charset="0"/>
                <a:cs typeface="Arial" panose="020B0604020202020204" pitchFamily="34" charset="0"/>
              </a:rPr>
              <a:t>4</a:t>
            </a:r>
            <a:r>
              <a:rPr lang="en-US" altLang="ko-KR" sz="3200" dirty="0">
                <a:ln w="28575">
                  <a:noFill/>
                  <a:prstDash val="dash"/>
                </a:ln>
                <a:latin typeface="Arial" panose="020B0604020202020204" pitchFamily="34" charset="0"/>
                <a:cs typeface="Arial" panose="020B0604020202020204" pitchFamily="34" charset="0"/>
              </a:rPr>
              <a:t>, and </a:t>
            </a:r>
            <a:r>
              <a:rPr lang="en-US" altLang="ko-KR" sz="3200" dirty="0" err="1">
                <a:ln w="28575">
                  <a:noFill/>
                  <a:prstDash val="dash"/>
                </a:ln>
                <a:latin typeface="Arial" panose="020B0604020202020204" pitchFamily="34" charset="0"/>
                <a:cs typeface="Arial" panose="020B0604020202020204" pitchFamily="34" charset="0"/>
              </a:rPr>
              <a:t>Minkyu</a:t>
            </a:r>
            <a:r>
              <a:rPr lang="en-US" altLang="ko-KR" sz="3200" dirty="0">
                <a:ln w="28575">
                  <a:noFill/>
                  <a:prstDash val="dash"/>
                </a:ln>
                <a:latin typeface="Arial" panose="020B0604020202020204" pitchFamily="34" charset="0"/>
                <a:cs typeface="Arial" panose="020B0604020202020204" pitchFamily="34" charset="0"/>
              </a:rPr>
              <a:t> Je</a:t>
            </a:r>
            <a:r>
              <a:rPr lang="en-US" altLang="ko-KR" sz="3200" baseline="30000" dirty="0">
                <a:ln w="28575">
                  <a:noFill/>
                  <a:prstDash val="dash"/>
                </a:ln>
                <a:latin typeface="Arial" panose="020B0604020202020204" pitchFamily="34" charset="0"/>
                <a:cs typeface="Arial" panose="020B0604020202020204" pitchFamily="34" charset="0"/>
              </a:rPr>
              <a:t>1</a:t>
            </a:r>
            <a:r>
              <a:rPr lang="en-US" altLang="ko-KR" sz="3200" dirty="0">
                <a:ln w="28575">
                  <a:noFill/>
                  <a:prstDash val="dash"/>
                </a:ln>
                <a:latin typeface="Arial" panose="020B0604020202020204" pitchFamily="34" charset="0"/>
                <a:cs typeface="Arial" panose="020B0604020202020204" pitchFamily="34" charset="0"/>
              </a:rPr>
              <a:t>.</a:t>
            </a:r>
          </a:p>
          <a:p>
            <a:pPr algn="ctr">
              <a:spcAft>
                <a:spcPts val="1000"/>
              </a:spcAft>
            </a:pPr>
            <a:r>
              <a:rPr lang="en-US" altLang="ko-KR" sz="3200" baseline="30000" dirty="0">
                <a:ln w="28575">
                  <a:noFill/>
                  <a:prstDash val="dash"/>
                </a:ln>
                <a:latin typeface="Arial" panose="020B0604020202020204" pitchFamily="34" charset="0"/>
                <a:cs typeface="Arial" panose="020B0604020202020204" pitchFamily="34" charset="0"/>
              </a:rPr>
              <a:t>1</a:t>
            </a:r>
            <a:r>
              <a:rPr lang="en-US" altLang="ko-KR" sz="3200" dirty="0">
                <a:ln w="28575">
                  <a:noFill/>
                  <a:prstDash val="dash"/>
                </a:ln>
                <a:latin typeface="Arial" panose="020B0604020202020204" pitchFamily="34" charset="0"/>
                <a:cs typeface="Arial" panose="020B0604020202020204" pitchFamily="34" charset="0"/>
              </a:rPr>
              <a:t>KAIST, Daejeon, Korea, </a:t>
            </a:r>
            <a:r>
              <a:rPr lang="en-US" altLang="ko-KR" sz="3200" baseline="30000" dirty="0">
                <a:ln w="28575">
                  <a:noFill/>
                  <a:prstDash val="dash"/>
                </a:ln>
                <a:latin typeface="Arial" panose="020B0604020202020204" pitchFamily="34" charset="0"/>
                <a:cs typeface="Arial" panose="020B0604020202020204" pitchFamily="34" charset="0"/>
              </a:rPr>
              <a:t>2</a:t>
            </a:r>
            <a:r>
              <a:rPr lang="en-US" altLang="ko-KR" sz="3200" dirty="0">
                <a:ln w="28575">
                  <a:noFill/>
                  <a:prstDash val="dash"/>
                </a:ln>
                <a:latin typeface="Arial" panose="020B0604020202020204" pitchFamily="34" charset="0"/>
                <a:cs typeface="Arial" panose="020B0604020202020204" pitchFamily="34" charset="0"/>
              </a:rPr>
              <a:t>HUST, Hanoi, Vietnam, </a:t>
            </a:r>
            <a:r>
              <a:rPr lang="en-US" altLang="ko-KR" sz="3200" baseline="30000" dirty="0">
                <a:ln w="28575">
                  <a:noFill/>
                  <a:prstDash val="dash"/>
                </a:ln>
                <a:latin typeface="Arial" panose="020B0604020202020204" pitchFamily="34" charset="0"/>
                <a:cs typeface="Arial" panose="020B0604020202020204" pitchFamily="34" charset="0"/>
              </a:rPr>
              <a:t>3</a:t>
            </a:r>
            <a:r>
              <a:rPr lang="en-US" altLang="ko-KR" sz="3200" dirty="0">
                <a:ln w="28575">
                  <a:noFill/>
                  <a:prstDash val="dash"/>
                </a:ln>
                <a:latin typeface="Arial" panose="020B0604020202020204" pitchFamily="34" charset="0"/>
                <a:cs typeface="Arial" panose="020B0604020202020204" pitchFamily="34" charset="0"/>
              </a:rPr>
              <a:t>TODOC </a:t>
            </a:r>
            <a:r>
              <a:rPr lang="en-US" altLang="ko-KR" sz="3200" dirty="0" err="1">
                <a:ln w="28575">
                  <a:noFill/>
                  <a:prstDash val="dash"/>
                </a:ln>
                <a:latin typeface="Arial" panose="020B0604020202020204" pitchFamily="34" charset="0"/>
                <a:cs typeface="Arial" panose="020B0604020202020204" pitchFamily="34" charset="0"/>
              </a:rPr>
              <a:t>Co.Ltd</a:t>
            </a:r>
            <a:r>
              <a:rPr lang="en-US" altLang="ko-KR" sz="3200" dirty="0">
                <a:ln w="28575">
                  <a:noFill/>
                  <a:prstDash val="dash"/>
                </a:ln>
                <a:latin typeface="Arial" panose="020B0604020202020204" pitchFamily="34" charset="0"/>
                <a:cs typeface="Arial" panose="020B0604020202020204" pitchFamily="34" charset="0"/>
              </a:rPr>
              <a:t>., Seoul, Korea, </a:t>
            </a:r>
            <a:r>
              <a:rPr lang="en-US" altLang="ko-KR" sz="3200" baseline="30000" dirty="0">
                <a:ln w="28575">
                  <a:noFill/>
                  <a:prstDash val="dash"/>
                </a:ln>
                <a:latin typeface="Arial" panose="020B0604020202020204" pitchFamily="34" charset="0"/>
                <a:cs typeface="Arial" panose="020B0604020202020204" pitchFamily="34" charset="0"/>
              </a:rPr>
              <a:t>4</a:t>
            </a:r>
            <a:r>
              <a:rPr lang="en-US" altLang="ko-KR" sz="3200" dirty="0">
                <a:ln w="28575">
                  <a:noFill/>
                  <a:prstDash val="dash"/>
                </a:ln>
                <a:latin typeface="Arial" panose="020B0604020202020204" pitchFamily="34" charset="0"/>
                <a:cs typeface="Arial" panose="020B0604020202020204" pitchFamily="34" charset="0"/>
              </a:rPr>
              <a:t>UCSD, San Diego, USA.</a:t>
            </a:r>
          </a:p>
          <a:p>
            <a:pPr algn="ctr"/>
            <a:r>
              <a:rPr lang="en-US" altLang="ko-KR" sz="3200" dirty="0">
                <a:ln w="28575">
                  <a:noFill/>
                  <a:prstDash val="dash"/>
                </a:ln>
                <a:latin typeface="Arial" panose="020B0604020202020204" pitchFamily="34" charset="0"/>
                <a:cs typeface="Arial" panose="020B0604020202020204" pitchFamily="34" charset="0"/>
              </a:rPr>
              <a:t>E-mail: </a:t>
            </a:r>
            <a:r>
              <a:rPr lang="en-US" altLang="ko-KR" sz="3200" dirty="0">
                <a:ln w="28575">
                  <a:noFill/>
                  <a:prstDash val="dash"/>
                </a:ln>
                <a:latin typeface="Arial" panose="020B0604020202020204" pitchFamily="34" charset="0"/>
                <a:cs typeface="Arial" panose="020B0604020202020204" pitchFamily="34" charset="0"/>
                <a:hlinkClick r:id="rId6"/>
              </a:rPr>
              <a:t>nkhoang@kaist.ac.kr</a:t>
            </a:r>
            <a:r>
              <a:rPr lang="en-US" altLang="ko-KR" sz="3200" dirty="0">
                <a:ln w="28575">
                  <a:noFill/>
                  <a:prstDash val="dash"/>
                </a:ln>
                <a:latin typeface="Arial" panose="020B0604020202020204" pitchFamily="34" charset="0"/>
                <a:cs typeface="Arial" panose="020B0604020202020204" pitchFamily="34" charset="0"/>
              </a:rPr>
              <a:t>; </a:t>
            </a:r>
            <a:r>
              <a:rPr lang="en-US" altLang="ko-KR" sz="3200" dirty="0">
                <a:ln w="28575">
                  <a:noFill/>
                  <a:prstDash val="dash"/>
                </a:ln>
                <a:latin typeface="Arial" panose="020B0604020202020204" pitchFamily="34" charset="0"/>
                <a:cs typeface="Arial" panose="020B0604020202020204" pitchFamily="34" charset="0"/>
                <a:hlinkClick r:id="rId7"/>
              </a:rPr>
              <a:t>mkje@kaist.ac.kr</a:t>
            </a:r>
            <a:r>
              <a:rPr lang="en-US" altLang="ko-KR" sz="3200" dirty="0">
                <a:ln w="28575">
                  <a:noFill/>
                  <a:prstDash val="dash"/>
                </a:ln>
                <a:latin typeface="Arial" panose="020B0604020202020204" pitchFamily="34" charset="0"/>
                <a:cs typeface="Arial" panose="020B0604020202020204" pitchFamily="34" charset="0"/>
              </a:rPr>
              <a:t>, and </a:t>
            </a:r>
            <a:r>
              <a:rPr lang="en-US" altLang="ko-KR" sz="3200" dirty="0">
                <a:ln w="28575">
                  <a:noFill/>
                  <a:prstDash val="dash"/>
                </a:ln>
                <a:latin typeface="Arial" panose="020B0604020202020204" pitchFamily="34" charset="0"/>
                <a:cs typeface="Arial" panose="020B0604020202020204" pitchFamily="34" charset="0"/>
                <a:hlinkClick r:id="rId8"/>
              </a:rPr>
              <a:t>loan.phamnguyenthanh@hust.edu.vn</a:t>
            </a:r>
            <a:endParaRPr lang="en-US" altLang="ko-KR" sz="3200" dirty="0">
              <a:ln w="28575">
                <a:noFill/>
                <a:prstDash val="dash"/>
              </a:ln>
              <a:latin typeface="Arial" panose="020B0604020202020204" pitchFamily="34" charset="0"/>
              <a:cs typeface="Arial" panose="020B0604020202020204" pitchFamily="34" charset="0"/>
            </a:endParaRPr>
          </a:p>
        </p:txBody>
      </p:sp>
      <p:sp>
        <p:nvSpPr>
          <p:cNvPr id="10" name="사각형: 둥근 모서리 1">
            <a:extLst>
              <a:ext uri="{FF2B5EF4-FFF2-40B4-BE49-F238E27FC236}">
                <a16:creationId xmlns:a16="http://schemas.microsoft.com/office/drawing/2014/main" id="{36428DEE-2661-46FA-A71F-C3F24BB1AEC6}"/>
              </a:ext>
            </a:extLst>
          </p:cNvPr>
          <p:cNvSpPr/>
          <p:nvPr/>
        </p:nvSpPr>
        <p:spPr>
          <a:xfrm>
            <a:off x="320798" y="8175663"/>
            <a:ext cx="14672005" cy="8028857"/>
          </a:xfrm>
          <a:prstGeom prst="roundRect">
            <a:avLst>
              <a:gd name="adj" fmla="val 6607"/>
            </a:avLst>
          </a:prstGeom>
          <a:noFill/>
          <a:ln w="76200">
            <a:solidFill>
              <a:srgbClr val="AED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사각형: 둥근 모서리 288">
            <a:extLst>
              <a:ext uri="{FF2B5EF4-FFF2-40B4-BE49-F238E27FC236}">
                <a16:creationId xmlns:a16="http://schemas.microsoft.com/office/drawing/2014/main" id="{BAC147A4-5968-4737-B4FE-AC83267EFA07}"/>
              </a:ext>
            </a:extLst>
          </p:cNvPr>
          <p:cNvSpPr/>
          <p:nvPr/>
        </p:nvSpPr>
        <p:spPr>
          <a:xfrm>
            <a:off x="320798" y="35457985"/>
            <a:ext cx="29633618" cy="2602995"/>
          </a:xfrm>
          <a:prstGeom prst="roundRect">
            <a:avLst>
              <a:gd name="adj" fmla="val 19377"/>
            </a:avLst>
          </a:prstGeom>
          <a:noFill/>
          <a:ln w="76200">
            <a:solidFill>
              <a:srgbClr val="AED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사각형: 둥근 모서리 287">
            <a:extLst>
              <a:ext uri="{FF2B5EF4-FFF2-40B4-BE49-F238E27FC236}">
                <a16:creationId xmlns:a16="http://schemas.microsoft.com/office/drawing/2014/main" id="{7CB6AB7F-08E1-4EF9-A77F-8F2579F01F6F}"/>
              </a:ext>
            </a:extLst>
          </p:cNvPr>
          <p:cNvSpPr/>
          <p:nvPr/>
        </p:nvSpPr>
        <p:spPr>
          <a:xfrm>
            <a:off x="320797" y="38597470"/>
            <a:ext cx="29633618" cy="2172668"/>
          </a:xfrm>
          <a:prstGeom prst="roundRect">
            <a:avLst>
              <a:gd name="adj" fmla="val 23042"/>
            </a:avLst>
          </a:prstGeom>
          <a:noFill/>
          <a:ln w="76200">
            <a:solidFill>
              <a:srgbClr val="AED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직사각형 286">
            <a:extLst>
              <a:ext uri="{FF2B5EF4-FFF2-40B4-BE49-F238E27FC236}">
                <a16:creationId xmlns:a16="http://schemas.microsoft.com/office/drawing/2014/main" id="{E448DAB9-39DC-44CC-8452-289E12A03E81}"/>
              </a:ext>
            </a:extLst>
          </p:cNvPr>
          <p:cNvSpPr/>
          <p:nvPr/>
        </p:nvSpPr>
        <p:spPr>
          <a:xfrm>
            <a:off x="621692" y="38975107"/>
            <a:ext cx="29031824" cy="1708160"/>
          </a:xfrm>
          <a:prstGeom prst="rect">
            <a:avLst/>
          </a:prstGeom>
        </p:spPr>
        <p:txBody>
          <a:bodyPr wrap="square">
            <a:spAutoFit/>
          </a:bodyPr>
          <a:ls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pPr algn="just" latinLnBrk="0">
              <a:lnSpc>
                <a:spcPts val="4200"/>
              </a:lnSpc>
            </a:pPr>
            <a:r>
              <a:rPr lang="en-US" altLang="ko-KR" sz="3200" dirty="0">
                <a:latin typeface="Arial" panose="020B0604020202020204" pitchFamily="34" charset="0"/>
                <a:cs typeface="Arial" panose="020B0604020202020204" pitchFamily="34" charset="0"/>
              </a:rPr>
              <a:t>The chip fabrication was supported by the IC Design Education Center. This work was supported by the Electronics and Telecommunications Research Institute under Grant 23ZB1140 and by the Ministry of Science and ICT under Grants 2022M3C1A3091627 and 2022M3E5E9018349. The author would like to thank Hyundai Motor for the Chung </a:t>
            </a:r>
            <a:r>
              <a:rPr lang="en-US" altLang="ko-KR" sz="3200" dirty="0" err="1">
                <a:latin typeface="Arial" panose="020B0604020202020204" pitchFamily="34" charset="0"/>
                <a:cs typeface="Arial" panose="020B0604020202020204" pitchFamily="34" charset="0"/>
              </a:rPr>
              <a:t>Mong</a:t>
            </a:r>
            <a:r>
              <a:rPr lang="en-US" altLang="ko-KR" sz="3200" dirty="0">
                <a:latin typeface="Arial" panose="020B0604020202020204" pitchFamily="34" charset="0"/>
                <a:cs typeface="Arial" panose="020B0604020202020204" pitchFamily="34" charset="0"/>
              </a:rPr>
              <a:t>-Koo Scholarship.</a:t>
            </a:r>
          </a:p>
        </p:txBody>
      </p:sp>
      <p:sp>
        <p:nvSpPr>
          <p:cNvPr id="20" name="직사각형 174">
            <a:extLst>
              <a:ext uri="{FF2B5EF4-FFF2-40B4-BE49-F238E27FC236}">
                <a16:creationId xmlns:a16="http://schemas.microsoft.com/office/drawing/2014/main" id="{EC909CA7-CFA2-4A0C-B984-69EDE04163A9}"/>
              </a:ext>
            </a:extLst>
          </p:cNvPr>
          <p:cNvSpPr/>
          <p:nvPr/>
        </p:nvSpPr>
        <p:spPr>
          <a:xfrm>
            <a:off x="621694" y="35906686"/>
            <a:ext cx="29031824" cy="2062103"/>
          </a:xfrm>
          <a:prstGeom prst="rect">
            <a:avLst/>
          </a:prstGeom>
        </p:spPr>
        <p:txBody>
          <a:bodyPr wrap="square">
            <a:spAutoFit/>
          </a:bodyPr>
          <a:ls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pPr algn="just"/>
            <a:r>
              <a:rPr lang="en-US" altLang="ko-KR" sz="3200" dirty="0">
                <a:latin typeface="Arial" panose="020B0604020202020204" pitchFamily="34" charset="0"/>
                <a:cs typeface="Arial" panose="020B0604020202020204" pitchFamily="34" charset="0"/>
              </a:rPr>
              <a:t>The proposed DVSS can adapt a wide stimulation voltage range from 2.6 up to 11.3V. Its fast-charging capability and reverse current protection make it suitable for CIs with variable stimuli currents and ETI impedance. The stimulator efficiency is also improved when compared to other current stimulators [2]-[4], thanks to efficient RSM. Furthermore, the proposed DVSS requires no off-chip components while showing a significant reduction in silicon area with miniaturized channel drivers by using the standard CMOS process, enabling the implementation of multiple stimulation sites within a single IC</a:t>
            </a:r>
          </a:p>
        </p:txBody>
      </p:sp>
      <p:sp>
        <p:nvSpPr>
          <p:cNvPr id="92" name="사각형: 둥근 모서리 1">
            <a:extLst>
              <a:ext uri="{FF2B5EF4-FFF2-40B4-BE49-F238E27FC236}">
                <a16:creationId xmlns:a16="http://schemas.microsoft.com/office/drawing/2014/main" id="{A3DE5376-0496-4A40-A6AB-C50D670367D5}"/>
              </a:ext>
            </a:extLst>
          </p:cNvPr>
          <p:cNvSpPr/>
          <p:nvPr/>
        </p:nvSpPr>
        <p:spPr>
          <a:xfrm>
            <a:off x="320798" y="16767773"/>
            <a:ext cx="14672005" cy="13437286"/>
          </a:xfrm>
          <a:prstGeom prst="roundRect">
            <a:avLst>
              <a:gd name="adj" fmla="val 3445"/>
            </a:avLst>
          </a:prstGeom>
          <a:noFill/>
          <a:ln w="76200">
            <a:solidFill>
              <a:srgbClr val="AED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4" name="사각형: 둥근 모서리 1">
            <a:extLst>
              <a:ext uri="{FF2B5EF4-FFF2-40B4-BE49-F238E27FC236}">
                <a16:creationId xmlns:a16="http://schemas.microsoft.com/office/drawing/2014/main" id="{9E2E8C8A-3EC1-4106-9A7B-C0B3721E3537}"/>
              </a:ext>
            </a:extLst>
          </p:cNvPr>
          <p:cNvSpPr/>
          <p:nvPr/>
        </p:nvSpPr>
        <p:spPr>
          <a:xfrm>
            <a:off x="15318277" y="8189382"/>
            <a:ext cx="14672005" cy="8015137"/>
          </a:xfrm>
          <a:prstGeom prst="roundRect">
            <a:avLst>
              <a:gd name="adj" fmla="val 6650"/>
            </a:avLst>
          </a:prstGeom>
          <a:noFill/>
          <a:ln w="76200">
            <a:solidFill>
              <a:srgbClr val="AED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사각형: 둥근 모서리 1">
            <a:extLst>
              <a:ext uri="{FF2B5EF4-FFF2-40B4-BE49-F238E27FC236}">
                <a16:creationId xmlns:a16="http://schemas.microsoft.com/office/drawing/2014/main" id="{F54FC8D6-D4E8-49A5-9F38-5F2393E45DAB}"/>
              </a:ext>
            </a:extLst>
          </p:cNvPr>
          <p:cNvSpPr/>
          <p:nvPr/>
        </p:nvSpPr>
        <p:spPr>
          <a:xfrm>
            <a:off x="15318277" y="16767773"/>
            <a:ext cx="14672005" cy="18066941"/>
          </a:xfrm>
          <a:prstGeom prst="roundRect">
            <a:avLst>
              <a:gd name="adj" fmla="val 3495"/>
            </a:avLst>
          </a:prstGeom>
          <a:noFill/>
          <a:ln w="76200">
            <a:solidFill>
              <a:srgbClr val="AED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98" name="Picture 97">
            <a:extLst>
              <a:ext uri="{FF2B5EF4-FFF2-40B4-BE49-F238E27FC236}">
                <a16:creationId xmlns:a16="http://schemas.microsoft.com/office/drawing/2014/main" id="{A7833ACC-3A88-456B-9DB5-672B67CC56A8}"/>
              </a:ext>
            </a:extLst>
          </p:cNvPr>
          <p:cNvPicPr>
            <a:picLocks noChangeAspect="1"/>
          </p:cNvPicPr>
          <p:nvPr/>
        </p:nvPicPr>
        <p:blipFill>
          <a:blip r:embed="rId9"/>
          <a:stretch>
            <a:fillRect/>
          </a:stretch>
        </p:blipFill>
        <p:spPr>
          <a:xfrm>
            <a:off x="5116548" y="10178640"/>
            <a:ext cx="9695337" cy="5167272"/>
          </a:xfrm>
          <a:prstGeom prst="rect">
            <a:avLst/>
          </a:prstGeom>
        </p:spPr>
      </p:pic>
      <p:pic>
        <p:nvPicPr>
          <p:cNvPr id="100" name="Picture 99">
            <a:extLst>
              <a:ext uri="{FF2B5EF4-FFF2-40B4-BE49-F238E27FC236}">
                <a16:creationId xmlns:a16="http://schemas.microsoft.com/office/drawing/2014/main" id="{88763C13-E939-45DC-9A82-5DA348ECFC2C}"/>
              </a:ext>
            </a:extLst>
          </p:cNvPr>
          <p:cNvPicPr>
            <a:picLocks noChangeAspect="1"/>
          </p:cNvPicPr>
          <p:nvPr/>
        </p:nvPicPr>
        <p:blipFill>
          <a:blip r:embed="rId10"/>
          <a:stretch>
            <a:fillRect/>
          </a:stretch>
        </p:blipFill>
        <p:spPr>
          <a:xfrm>
            <a:off x="1334942" y="17885295"/>
            <a:ext cx="12558039" cy="3362869"/>
          </a:xfrm>
          <a:prstGeom prst="rect">
            <a:avLst/>
          </a:prstGeom>
        </p:spPr>
      </p:pic>
      <p:pic>
        <p:nvPicPr>
          <p:cNvPr id="112" name="Picture 111">
            <a:extLst>
              <a:ext uri="{FF2B5EF4-FFF2-40B4-BE49-F238E27FC236}">
                <a16:creationId xmlns:a16="http://schemas.microsoft.com/office/drawing/2014/main" id="{6F0F3C10-5697-4A65-AA42-A50FBE16EF55}"/>
              </a:ext>
            </a:extLst>
          </p:cNvPr>
          <p:cNvPicPr>
            <a:picLocks noChangeAspect="1"/>
          </p:cNvPicPr>
          <p:nvPr/>
        </p:nvPicPr>
        <p:blipFill>
          <a:blip r:embed="rId11"/>
          <a:stretch>
            <a:fillRect/>
          </a:stretch>
        </p:blipFill>
        <p:spPr>
          <a:xfrm>
            <a:off x="19322404" y="26229812"/>
            <a:ext cx="10282341" cy="8401423"/>
          </a:xfrm>
          <a:prstGeom prst="rect">
            <a:avLst/>
          </a:prstGeom>
        </p:spPr>
      </p:pic>
      <p:sp>
        <p:nvSpPr>
          <p:cNvPr id="119" name="Rectangle 118">
            <a:extLst>
              <a:ext uri="{FF2B5EF4-FFF2-40B4-BE49-F238E27FC236}">
                <a16:creationId xmlns:a16="http://schemas.microsoft.com/office/drawing/2014/main" id="{31D4882D-50EC-4D6D-829F-EBA3999DD486}"/>
              </a:ext>
            </a:extLst>
          </p:cNvPr>
          <p:cNvSpPr/>
          <p:nvPr/>
        </p:nvSpPr>
        <p:spPr>
          <a:xfrm>
            <a:off x="663045" y="14344173"/>
            <a:ext cx="4225645" cy="1569660"/>
          </a:xfrm>
          <a:prstGeom prst="rect">
            <a:avLst/>
          </a:prstGeom>
          <a:ln w="57150"/>
        </p:spPr>
        <p:style>
          <a:lnRef idx="2">
            <a:schemeClr val="dk1"/>
          </a:lnRef>
          <a:fillRef idx="1">
            <a:schemeClr val="lt1"/>
          </a:fillRef>
          <a:effectRef idx="0">
            <a:schemeClr val="dk1"/>
          </a:effectRef>
          <a:fontRef idx="minor">
            <a:schemeClr val="dk1"/>
          </a:fontRef>
        </p:style>
        <p:txBody>
          <a:bodyPr wrap="square">
            <a:spAutoFit/>
          </a:bodyPr>
          <a:lstStyle/>
          <a:p>
            <a:pPr latinLnBrk="0"/>
            <a:r>
              <a:rPr lang="en-US" altLang="ko-KR" sz="2400" b="1" dirty="0">
                <a:latin typeface="Arial" panose="020B0604020202020204" pitchFamily="34" charset="0"/>
                <a:cs typeface="Arial" panose="020B0604020202020204" pitchFamily="34" charset="0"/>
              </a:rPr>
              <a:t> R</a:t>
            </a:r>
            <a:r>
              <a:rPr lang="en-US" altLang="ko-KR" sz="2400" b="1" baseline="-25000" dirty="0">
                <a:latin typeface="Arial" panose="020B0604020202020204" pitchFamily="34" charset="0"/>
                <a:cs typeface="Arial" panose="020B0604020202020204" pitchFamily="34" charset="0"/>
              </a:rPr>
              <a:t>T</a:t>
            </a:r>
            <a:r>
              <a:rPr lang="en-US" altLang="ko-KR" sz="2400" b="1" dirty="0">
                <a:latin typeface="Arial" panose="020B0604020202020204" pitchFamily="34" charset="0"/>
                <a:cs typeface="Arial" panose="020B0604020202020204" pitchFamily="34" charset="0"/>
              </a:rPr>
              <a:t>    : up to 5k</a:t>
            </a:r>
            <a:r>
              <a:rPr lang="el-GR" altLang="ko-KR" sz="2400" b="1" dirty="0">
                <a:latin typeface="Arial" panose="020B0604020202020204" pitchFamily="34" charset="0"/>
                <a:cs typeface="Arial" panose="020B0604020202020204" pitchFamily="34" charset="0"/>
              </a:rPr>
              <a:t>Ω</a:t>
            </a:r>
            <a:endParaRPr lang="en-US" altLang="ko-KR" sz="2400" b="1" dirty="0">
              <a:latin typeface="Arial" panose="020B0604020202020204" pitchFamily="34" charset="0"/>
              <a:cs typeface="Arial" panose="020B0604020202020204" pitchFamily="34" charset="0"/>
            </a:endParaRPr>
          </a:p>
          <a:p>
            <a:pPr latinLnBrk="0"/>
            <a:r>
              <a:rPr lang="en-US" sz="2400" b="1" dirty="0">
                <a:latin typeface="Arial" panose="020B0604020202020204" pitchFamily="34" charset="0"/>
                <a:cs typeface="Arial" panose="020B0604020202020204" pitchFamily="34" charset="0"/>
              </a:rPr>
              <a:t> C</a:t>
            </a:r>
            <a:r>
              <a:rPr lang="en-US" sz="2400" b="1" baseline="-25000" dirty="0">
                <a:latin typeface="Arial" panose="020B0604020202020204" pitchFamily="34" charset="0"/>
                <a:cs typeface="Arial" panose="020B0604020202020204" pitchFamily="34" charset="0"/>
              </a:rPr>
              <a:t>DL</a:t>
            </a:r>
            <a:r>
              <a:rPr lang="en-US" sz="2400" b="1" dirty="0">
                <a:latin typeface="Arial" panose="020B0604020202020204" pitchFamily="34" charset="0"/>
                <a:cs typeface="Arial" panose="020B0604020202020204" pitchFamily="34" charset="0"/>
              </a:rPr>
              <a:t>  : at least 10nF</a:t>
            </a:r>
          </a:p>
          <a:p>
            <a:pPr latinLnBrk="0"/>
            <a:r>
              <a:rPr lang="en-US" sz="2400" b="1" dirty="0">
                <a:latin typeface="Arial" panose="020B0604020202020204" pitchFamily="34" charset="0"/>
                <a:cs typeface="Arial" panose="020B0604020202020204" pitchFamily="34" charset="0"/>
              </a:rPr>
              <a:t> I</a:t>
            </a:r>
            <a:r>
              <a:rPr lang="en-US" sz="2400" b="1" baseline="-25000" dirty="0">
                <a:latin typeface="Arial" panose="020B0604020202020204" pitchFamily="34" charset="0"/>
                <a:cs typeface="Arial" panose="020B0604020202020204" pitchFamily="34" charset="0"/>
              </a:rPr>
              <a:t>STIM</a:t>
            </a:r>
            <a:r>
              <a:rPr lang="en-US" sz="2400" b="1" dirty="0">
                <a:latin typeface="Arial" panose="020B0604020202020204" pitchFamily="34" charset="0"/>
                <a:cs typeface="Arial" panose="020B0604020202020204" pitchFamily="34" charset="0"/>
              </a:rPr>
              <a:t> : up to 2mA</a:t>
            </a:r>
          </a:p>
          <a:p>
            <a:pPr latinLnBrk="0"/>
            <a:r>
              <a:rPr lang="en-US" sz="2400" b="1" dirty="0">
                <a:solidFill>
                  <a:srgbClr val="0000FF"/>
                </a:solidFill>
                <a:latin typeface="Arial" panose="020B0604020202020204" pitchFamily="34" charset="0"/>
                <a:cs typeface="Arial" panose="020B0604020202020204" pitchFamily="34" charset="0"/>
              </a:rPr>
              <a:t> + Variable audio amplitude</a:t>
            </a:r>
          </a:p>
        </p:txBody>
      </p:sp>
      <p:sp>
        <p:nvSpPr>
          <p:cNvPr id="120" name="Rectangle 119">
            <a:extLst>
              <a:ext uri="{FF2B5EF4-FFF2-40B4-BE49-F238E27FC236}">
                <a16:creationId xmlns:a16="http://schemas.microsoft.com/office/drawing/2014/main" id="{05576828-CDB5-41F2-BBE6-F4270E341DA9}"/>
              </a:ext>
            </a:extLst>
          </p:cNvPr>
          <p:cNvSpPr/>
          <p:nvPr/>
        </p:nvSpPr>
        <p:spPr>
          <a:xfrm>
            <a:off x="5193271" y="15540458"/>
            <a:ext cx="9618614" cy="461665"/>
          </a:xfrm>
          <a:prstGeom prst="rect">
            <a:avLst/>
          </a:prstGeom>
        </p:spPr>
        <p:txBody>
          <a:bodyPr wrap="square">
            <a:spAutoFit/>
          </a:bodyPr>
          <a:lstStyle/>
          <a:p>
            <a:pPr marL="457200" indent="-457200" latinLnBrk="0">
              <a:buFont typeface="Arial" panose="020B0604020202020204" pitchFamily="34" charset="0"/>
              <a:buChar char="•"/>
            </a:pPr>
            <a:r>
              <a:rPr lang="en-US" altLang="ko-KR" sz="2400" b="1" dirty="0">
                <a:latin typeface="Arial" panose="020B0604020202020204" pitchFamily="34" charset="0"/>
                <a:cs typeface="Arial" panose="020B0604020202020204" pitchFamily="34" charset="0"/>
              </a:rPr>
              <a:t>HV capability (&gt;10V) </a:t>
            </a:r>
            <a:r>
              <a:rPr lang="en-US" altLang="ko-KR" sz="2400" b="1" dirty="0">
                <a:solidFill>
                  <a:srgbClr val="0000FF"/>
                </a:solidFill>
                <a:latin typeface="Arial" panose="020B0604020202020204" pitchFamily="34" charset="0"/>
                <a:cs typeface="Arial" panose="020B0604020202020204" pitchFamily="34" charset="0"/>
              </a:rPr>
              <a:t>+ Dynamic supply modulator</a:t>
            </a:r>
            <a:endParaRPr lang="en-US" sz="2400" b="1" dirty="0">
              <a:solidFill>
                <a:srgbClr val="0000FF"/>
              </a:solidFill>
              <a:latin typeface="Arial" panose="020B0604020202020204" pitchFamily="34" charset="0"/>
              <a:cs typeface="Arial" panose="020B0604020202020204" pitchFamily="34" charset="0"/>
            </a:endParaRPr>
          </a:p>
        </p:txBody>
      </p:sp>
      <p:sp>
        <p:nvSpPr>
          <p:cNvPr id="121" name="Rectangle 120">
            <a:extLst>
              <a:ext uri="{FF2B5EF4-FFF2-40B4-BE49-F238E27FC236}">
                <a16:creationId xmlns:a16="http://schemas.microsoft.com/office/drawing/2014/main" id="{E95C836C-D259-4E6F-8DEE-CB814AA7834E}"/>
              </a:ext>
            </a:extLst>
          </p:cNvPr>
          <p:cNvSpPr/>
          <p:nvPr/>
        </p:nvSpPr>
        <p:spPr>
          <a:xfrm>
            <a:off x="5085190" y="8718931"/>
            <a:ext cx="9803417" cy="1200329"/>
          </a:xfrm>
          <a:prstGeom prst="rect">
            <a:avLst/>
          </a:prstGeom>
        </p:spPr>
        <p:txBody>
          <a:bodyPr wrap="square">
            <a:spAutoFit/>
          </a:bodyPr>
          <a:lstStyle/>
          <a:p>
            <a:pPr latinLnBrk="0"/>
            <a:r>
              <a:rPr lang="en-US" altLang="ko-KR" sz="2400" b="1" dirty="0">
                <a:solidFill>
                  <a:srgbClr val="003300"/>
                </a:solidFill>
                <a:latin typeface="Arial" panose="020B0604020202020204" pitchFamily="34" charset="0"/>
                <a:cs typeface="Arial" panose="020B0604020202020204" pitchFamily="34" charset="0"/>
              </a:rPr>
              <a:t>Fully Integrated Dynamic-Voltage-Scaling Stimulator (DVSS): </a:t>
            </a:r>
            <a:r>
              <a:rPr lang="en-US" altLang="ko-KR" sz="2400" b="1" dirty="0">
                <a:latin typeface="Arial" panose="020B0604020202020204" pitchFamily="34" charset="0"/>
                <a:cs typeface="Arial" panose="020B0604020202020204" pitchFamily="34" charset="0"/>
              </a:rPr>
              <a:t>Reconfigurable Supply Modulator (RSM) &amp; High-Voltage-Tolerant Channel Drivers</a:t>
            </a:r>
            <a:endParaRPr lang="en-US" sz="2400" b="1" dirty="0">
              <a:latin typeface="Arial" panose="020B0604020202020204" pitchFamily="34" charset="0"/>
              <a:cs typeface="Arial" panose="020B0604020202020204" pitchFamily="34" charset="0"/>
            </a:endParaRPr>
          </a:p>
        </p:txBody>
      </p:sp>
      <p:sp>
        <p:nvSpPr>
          <p:cNvPr id="123" name="모서리가 둥근 직사각형 27">
            <a:extLst>
              <a:ext uri="{FF2B5EF4-FFF2-40B4-BE49-F238E27FC236}">
                <a16:creationId xmlns:a16="http://schemas.microsoft.com/office/drawing/2014/main" id="{DFB7A6FF-9E31-4150-8919-865780BB039C}"/>
              </a:ext>
            </a:extLst>
          </p:cNvPr>
          <p:cNvSpPr/>
          <p:nvPr/>
        </p:nvSpPr>
        <p:spPr>
          <a:xfrm>
            <a:off x="15619172" y="16470163"/>
            <a:ext cx="14131199" cy="652768"/>
          </a:xfrm>
          <a:prstGeom prst="roundRect">
            <a:avLst>
              <a:gd name="adj" fmla="val 10052"/>
            </a:avLst>
          </a:prstGeom>
          <a:solidFill>
            <a:srgbClr val="AED369"/>
          </a:solidFill>
          <a:ln w="63500">
            <a:noFill/>
            <a:miter lim="800000"/>
            <a:headEnd/>
            <a:tailEnd/>
          </a:ln>
          <a:effectLst/>
        </p:spPr>
        <p:txBody>
          <a:bodyPr vert="horz" wrap="none" lIns="91440" tIns="45720" rIns="91440" bIns="45720" numCol="1" anchor="ctr" anchorCtr="0" compatLnSpc="1">
            <a:prstTxWarp prst="textNoShape">
              <a:avLst/>
            </a:prstTxWarp>
          </a:bodyPr>
          <a:ls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pPr algn="ctr" defTabSz="914400"/>
            <a:r>
              <a:rPr lang="en-US" altLang="ko-KR" sz="4000" b="1" dirty="0">
                <a:latin typeface="Arial" pitchFamily="34" charset="0"/>
                <a:ea typeface="굴림" pitchFamily="50" charset="-127"/>
                <a:cs typeface="Arial" pitchFamily="34" charset="0"/>
              </a:rPr>
              <a:t>Implementation Results</a:t>
            </a:r>
            <a:endParaRPr lang="ko-KR" altLang="en-US" sz="4000" b="1" dirty="0">
              <a:latin typeface="Arial" pitchFamily="34" charset="0"/>
              <a:ea typeface="굴림" pitchFamily="50" charset="-127"/>
              <a:cs typeface="Arial" pitchFamily="34" charset="0"/>
            </a:endParaRPr>
          </a:p>
        </p:txBody>
      </p:sp>
      <p:sp>
        <p:nvSpPr>
          <p:cNvPr id="124" name="모서리가 둥근 직사각형 27">
            <a:extLst>
              <a:ext uri="{FF2B5EF4-FFF2-40B4-BE49-F238E27FC236}">
                <a16:creationId xmlns:a16="http://schemas.microsoft.com/office/drawing/2014/main" id="{A47A445A-F310-4CDE-BD39-C4427FC7C19F}"/>
              </a:ext>
            </a:extLst>
          </p:cNvPr>
          <p:cNvSpPr/>
          <p:nvPr/>
        </p:nvSpPr>
        <p:spPr>
          <a:xfrm>
            <a:off x="15619172" y="7832199"/>
            <a:ext cx="14131199" cy="706956"/>
          </a:xfrm>
          <a:prstGeom prst="roundRect">
            <a:avLst>
              <a:gd name="adj" fmla="val 10052"/>
            </a:avLst>
          </a:prstGeom>
          <a:solidFill>
            <a:srgbClr val="AED369"/>
          </a:solidFill>
          <a:ln w="63500">
            <a:noFill/>
            <a:miter lim="800000"/>
            <a:headEnd/>
            <a:tailEnd/>
          </a:ln>
          <a:effectLst/>
        </p:spPr>
        <p:txBody>
          <a:bodyPr vert="horz" wrap="none" lIns="91440" tIns="45720" rIns="91440" bIns="45720" numCol="1" anchor="ctr" anchorCtr="0" compatLnSpc="1">
            <a:prstTxWarp prst="textNoShape">
              <a:avLst/>
            </a:prstTxWarp>
          </a:bodyPr>
          <a:ls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pPr algn="ctr" defTabSz="914400"/>
            <a:r>
              <a:rPr lang="en-US" altLang="ko-KR" sz="4000" b="1" dirty="0">
                <a:latin typeface="Arial" pitchFamily="34" charset="0"/>
                <a:ea typeface="굴림" pitchFamily="50" charset="-127"/>
                <a:cs typeface="Arial" pitchFamily="34" charset="0"/>
              </a:rPr>
              <a:t>High-Voltage-Tolerant Channel Driver &amp; RSM Feedback</a:t>
            </a:r>
            <a:endParaRPr lang="ko-KR" altLang="en-US" sz="4000" b="1" dirty="0">
              <a:latin typeface="Arial" pitchFamily="34" charset="0"/>
              <a:ea typeface="굴림" pitchFamily="50" charset="-127"/>
              <a:cs typeface="Arial" pitchFamily="34" charset="0"/>
            </a:endParaRPr>
          </a:p>
        </p:txBody>
      </p:sp>
      <p:sp>
        <p:nvSpPr>
          <p:cNvPr id="125" name="모서리가 둥근 직사각형 27">
            <a:extLst>
              <a:ext uri="{FF2B5EF4-FFF2-40B4-BE49-F238E27FC236}">
                <a16:creationId xmlns:a16="http://schemas.microsoft.com/office/drawing/2014/main" id="{6C778B50-4A85-462F-AB4D-E93B12C521C8}"/>
              </a:ext>
            </a:extLst>
          </p:cNvPr>
          <p:cNvSpPr/>
          <p:nvPr/>
        </p:nvSpPr>
        <p:spPr>
          <a:xfrm>
            <a:off x="591200" y="7832199"/>
            <a:ext cx="14131199" cy="706956"/>
          </a:xfrm>
          <a:prstGeom prst="roundRect">
            <a:avLst>
              <a:gd name="adj" fmla="val 10052"/>
            </a:avLst>
          </a:prstGeom>
          <a:solidFill>
            <a:srgbClr val="AED369"/>
          </a:solidFill>
          <a:ln w="63500">
            <a:noFill/>
            <a:miter lim="800000"/>
            <a:headEnd/>
            <a:tailEnd/>
          </a:ln>
          <a:effectLst/>
        </p:spPr>
        <p:txBody>
          <a:bodyPr vert="horz" wrap="none" lIns="91440" tIns="45720" rIns="91440" bIns="45720" numCol="1" anchor="ctr" anchorCtr="0" compatLnSpc="1">
            <a:prstTxWarp prst="textNoShape">
              <a:avLst/>
            </a:prstTxWarp>
          </a:bodyPr>
          <a:ls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pPr algn="ctr" defTabSz="914400"/>
            <a:r>
              <a:rPr lang="en-US" altLang="ko-KR" sz="4000" b="1" dirty="0">
                <a:latin typeface="Arial" pitchFamily="34" charset="0"/>
                <a:ea typeface="굴림" pitchFamily="50" charset="-127"/>
                <a:cs typeface="Arial" pitchFamily="34" charset="0"/>
              </a:rPr>
              <a:t>Cochlear Implant &amp; System Diagram</a:t>
            </a:r>
            <a:endParaRPr lang="ko-KR" altLang="en-US" sz="4000" b="1" dirty="0">
              <a:latin typeface="Arial" pitchFamily="34" charset="0"/>
              <a:ea typeface="굴림" pitchFamily="50" charset="-127"/>
              <a:cs typeface="Arial" pitchFamily="34" charset="0"/>
            </a:endParaRPr>
          </a:p>
        </p:txBody>
      </p:sp>
      <p:sp>
        <p:nvSpPr>
          <p:cNvPr id="126" name="모서리가 둥근 직사각형 27">
            <a:extLst>
              <a:ext uri="{FF2B5EF4-FFF2-40B4-BE49-F238E27FC236}">
                <a16:creationId xmlns:a16="http://schemas.microsoft.com/office/drawing/2014/main" id="{0CDD7BBD-DEF6-4C00-A1A9-A3E5B5847F2E}"/>
              </a:ext>
            </a:extLst>
          </p:cNvPr>
          <p:cNvSpPr/>
          <p:nvPr/>
        </p:nvSpPr>
        <p:spPr>
          <a:xfrm>
            <a:off x="591200" y="16470163"/>
            <a:ext cx="14131199" cy="706956"/>
          </a:xfrm>
          <a:prstGeom prst="roundRect">
            <a:avLst>
              <a:gd name="adj" fmla="val 10052"/>
            </a:avLst>
          </a:prstGeom>
          <a:solidFill>
            <a:srgbClr val="AED369"/>
          </a:solidFill>
          <a:ln w="63500">
            <a:noFill/>
            <a:miter lim="800000"/>
            <a:headEnd/>
            <a:tailEnd/>
          </a:ln>
          <a:effectLst/>
        </p:spPr>
        <p:txBody>
          <a:bodyPr vert="horz" wrap="none" lIns="91440" tIns="45720" rIns="91440" bIns="45720" numCol="1" anchor="ctr" anchorCtr="0" compatLnSpc="1">
            <a:prstTxWarp prst="textNoShape">
              <a:avLst/>
            </a:prstTxWarp>
          </a:bodyPr>
          <a:ls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pPr algn="ctr" defTabSz="914400"/>
            <a:r>
              <a:rPr lang="en-US" altLang="ko-KR" sz="4000" b="1" dirty="0">
                <a:latin typeface="Arial" pitchFamily="34" charset="0"/>
                <a:ea typeface="굴림" pitchFamily="50" charset="-127"/>
                <a:cs typeface="Arial" pitchFamily="34" charset="0"/>
              </a:rPr>
              <a:t>Reconfigurable Supply Modulator</a:t>
            </a:r>
            <a:endParaRPr lang="ko-KR" altLang="en-US" sz="4000" b="1" dirty="0">
              <a:latin typeface="Arial" pitchFamily="34" charset="0"/>
              <a:ea typeface="굴림" pitchFamily="50" charset="-127"/>
              <a:cs typeface="Arial" pitchFamily="34" charset="0"/>
            </a:endParaRPr>
          </a:p>
        </p:txBody>
      </p:sp>
      <p:sp>
        <p:nvSpPr>
          <p:cNvPr id="127" name="Rectangle 126">
            <a:extLst>
              <a:ext uri="{FF2B5EF4-FFF2-40B4-BE49-F238E27FC236}">
                <a16:creationId xmlns:a16="http://schemas.microsoft.com/office/drawing/2014/main" id="{C597EF5B-E0A4-44AA-B75D-5AC8B07D5C2A}"/>
              </a:ext>
            </a:extLst>
          </p:cNvPr>
          <p:cNvSpPr/>
          <p:nvPr/>
        </p:nvSpPr>
        <p:spPr>
          <a:xfrm>
            <a:off x="576685" y="17279698"/>
            <a:ext cx="14093599" cy="461665"/>
          </a:xfrm>
          <a:prstGeom prst="rect">
            <a:avLst/>
          </a:prstGeom>
        </p:spPr>
        <p:txBody>
          <a:bodyPr wrap="square">
            <a:spAutoFit/>
          </a:bodyPr>
          <a:lstStyle/>
          <a:p>
            <a:pPr latinLnBrk="0"/>
            <a:r>
              <a:rPr lang="en-US" altLang="ko-KR" sz="2400" b="1" dirty="0">
                <a:latin typeface="Arial" panose="020B0604020202020204" pitchFamily="34" charset="0"/>
                <a:cs typeface="Arial" panose="020B0604020202020204" pitchFamily="34" charset="0"/>
              </a:rPr>
              <a:t>Four operational MODE [00:11] to modulate VDDH to one of 4 voltage levels [V</a:t>
            </a:r>
            <a:r>
              <a:rPr lang="en-US" altLang="ko-KR" sz="2400" b="1" i="1" baseline="-25000" dirty="0">
                <a:latin typeface="Arial" panose="020B0604020202020204" pitchFamily="34" charset="0"/>
                <a:cs typeface="Arial" panose="020B0604020202020204" pitchFamily="34" charset="0"/>
              </a:rPr>
              <a:t>DD</a:t>
            </a:r>
            <a:r>
              <a:rPr lang="en-US" altLang="ko-KR" sz="2400" b="1" dirty="0">
                <a:latin typeface="Arial" panose="020B0604020202020204" pitchFamily="34" charset="0"/>
                <a:cs typeface="Arial" panose="020B0604020202020204" pitchFamily="34" charset="0"/>
              </a:rPr>
              <a:t>:4V</a:t>
            </a:r>
            <a:r>
              <a:rPr lang="en-US" altLang="ko-KR" sz="2400" b="1" i="1" baseline="-25000" dirty="0">
                <a:latin typeface="Arial" panose="020B0604020202020204" pitchFamily="34" charset="0"/>
                <a:cs typeface="Arial" panose="020B0604020202020204" pitchFamily="34" charset="0"/>
              </a:rPr>
              <a:t>DD</a:t>
            </a:r>
            <a:r>
              <a:rPr lang="en-US" altLang="ko-KR" sz="2400" b="1" dirty="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
        <p:nvSpPr>
          <p:cNvPr id="130" name="Rectangle 129">
            <a:extLst>
              <a:ext uri="{FF2B5EF4-FFF2-40B4-BE49-F238E27FC236}">
                <a16:creationId xmlns:a16="http://schemas.microsoft.com/office/drawing/2014/main" id="{119E441A-5F97-4D07-8D74-E9700A308A24}"/>
              </a:ext>
            </a:extLst>
          </p:cNvPr>
          <p:cNvSpPr/>
          <p:nvPr/>
        </p:nvSpPr>
        <p:spPr>
          <a:xfrm>
            <a:off x="628800" y="21348746"/>
            <a:ext cx="14093599" cy="461665"/>
          </a:xfrm>
          <a:prstGeom prst="rect">
            <a:avLst/>
          </a:prstGeom>
        </p:spPr>
        <p:txBody>
          <a:bodyPr wrap="square">
            <a:spAutoFit/>
          </a:bodyPr>
          <a:lstStyle/>
          <a:p>
            <a:pPr latinLnBrk="0"/>
            <a:r>
              <a:rPr lang="en-US" altLang="ko-KR" sz="2400" b="1" dirty="0">
                <a:latin typeface="Arial" panose="020B0604020202020204" pitchFamily="34" charset="0"/>
                <a:cs typeface="Arial" panose="020B0604020202020204" pitchFamily="34" charset="0"/>
              </a:rPr>
              <a:t>Detailed schematic of the proposed RSM with dynamic level shifter (DLS) circuit</a:t>
            </a:r>
            <a:endParaRPr lang="en-US" sz="2400" b="1" dirty="0">
              <a:latin typeface="Arial" panose="020B0604020202020204" pitchFamily="34" charset="0"/>
              <a:cs typeface="Arial" panose="020B0604020202020204" pitchFamily="34" charset="0"/>
            </a:endParaRPr>
          </a:p>
        </p:txBody>
      </p:sp>
      <p:sp>
        <p:nvSpPr>
          <p:cNvPr id="131" name="Rectangle 130">
            <a:extLst>
              <a:ext uri="{FF2B5EF4-FFF2-40B4-BE49-F238E27FC236}">
                <a16:creationId xmlns:a16="http://schemas.microsoft.com/office/drawing/2014/main" id="{449CAE13-A154-4001-AAB7-AA78DAC85828}"/>
              </a:ext>
            </a:extLst>
          </p:cNvPr>
          <p:cNvSpPr/>
          <p:nvPr/>
        </p:nvSpPr>
        <p:spPr>
          <a:xfrm>
            <a:off x="495901" y="28145536"/>
            <a:ext cx="14226498" cy="1938992"/>
          </a:xfrm>
          <a:prstGeom prst="rect">
            <a:avLst/>
          </a:prstGeom>
        </p:spPr>
        <p:txBody>
          <a:bodyPr wrap="square">
            <a:spAutoFit/>
          </a:bodyPr>
          <a:lstStyle/>
          <a:p>
            <a:pPr marL="457200" indent="-457200" latinLnBrk="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Dual-phase operation between sides A &amp; B provides continuous charging to C</a:t>
            </a:r>
            <a:r>
              <a:rPr lang="en-US" altLang="ko-KR" sz="2400" i="1" baseline="-25000" dirty="0">
                <a:latin typeface="Arial" panose="020B0604020202020204" pitchFamily="34" charset="0"/>
                <a:cs typeface="Arial" panose="020B0604020202020204" pitchFamily="34" charset="0"/>
              </a:rPr>
              <a:t>VDDH</a:t>
            </a:r>
            <a:r>
              <a:rPr lang="en-US" altLang="ko-KR" sz="2400" dirty="0">
                <a:latin typeface="Arial" panose="020B0604020202020204" pitchFamily="34" charset="0"/>
                <a:cs typeface="Arial" panose="020B0604020202020204" pitchFamily="34" charset="0"/>
              </a:rPr>
              <a:t>, allowing small capacitance value for integration (</a:t>
            </a:r>
            <a:r>
              <a:rPr lang="en-US" altLang="ko-KR" sz="2400" dirty="0">
                <a:solidFill>
                  <a:srgbClr val="0000FF"/>
                </a:solidFill>
                <a:latin typeface="Arial" panose="020B0604020202020204" pitchFamily="34" charset="0"/>
                <a:cs typeface="Arial" panose="020B0604020202020204" pitchFamily="34" charset="0"/>
              </a:rPr>
              <a:t>C</a:t>
            </a:r>
            <a:r>
              <a:rPr lang="en-US" altLang="ko-KR" sz="2400" i="1" baseline="-25000" dirty="0">
                <a:solidFill>
                  <a:srgbClr val="0000FF"/>
                </a:solidFill>
                <a:latin typeface="Arial" panose="020B0604020202020204" pitchFamily="34" charset="0"/>
                <a:cs typeface="Arial" panose="020B0604020202020204" pitchFamily="34" charset="0"/>
              </a:rPr>
              <a:t>VDDH</a:t>
            </a:r>
            <a:r>
              <a:rPr lang="en-US" altLang="ko-KR" sz="2400" dirty="0">
                <a:solidFill>
                  <a:srgbClr val="0000FF"/>
                </a:solidFill>
                <a:latin typeface="Arial" panose="020B0604020202020204" pitchFamily="34" charset="0"/>
                <a:cs typeface="Arial" panose="020B0604020202020204" pitchFamily="34" charset="0"/>
              </a:rPr>
              <a:t> = 115pF</a:t>
            </a:r>
            <a:r>
              <a:rPr lang="en-US" altLang="ko-KR" sz="2400" dirty="0">
                <a:latin typeface="Arial" panose="020B0604020202020204" pitchFamily="34" charset="0"/>
                <a:cs typeface="Arial" panose="020B0604020202020204" pitchFamily="34" charset="0"/>
              </a:rPr>
              <a:t>).</a:t>
            </a:r>
          </a:p>
          <a:p>
            <a:pPr marL="457200" indent="-457200" latinLnBrk="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HV switches are </a:t>
            </a:r>
            <a:r>
              <a:rPr lang="en-US" altLang="ko-KR" sz="2400" dirty="0">
                <a:solidFill>
                  <a:srgbClr val="0000FF"/>
                </a:solidFill>
                <a:latin typeface="Arial" panose="020B0604020202020204" pitchFamily="34" charset="0"/>
                <a:cs typeface="Arial" panose="020B0604020202020204" pitchFamily="34" charset="0"/>
              </a:rPr>
              <a:t>stacked by 2 to 3 devices </a:t>
            </a:r>
            <a:r>
              <a:rPr lang="en-US" altLang="ko-KR" sz="2400" dirty="0">
                <a:latin typeface="Arial" panose="020B0604020202020204" pitchFamily="34" charset="0"/>
                <a:cs typeface="Arial" panose="020B0604020202020204" pitchFamily="34" charset="0"/>
              </a:rPr>
              <a:t>to satisfy HV requirements during different MODEs.</a:t>
            </a:r>
            <a:endParaRPr lang="en-US" altLang="ko-KR" sz="2400" dirty="0">
              <a:solidFill>
                <a:srgbClr val="0000FF"/>
              </a:solidFill>
              <a:latin typeface="Arial" panose="020B0604020202020204" pitchFamily="34" charset="0"/>
              <a:cs typeface="Arial" panose="020B0604020202020204" pitchFamily="34" charset="0"/>
            </a:endParaRPr>
          </a:p>
          <a:p>
            <a:pPr marL="457200" indent="-457200" latinLnBrk="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Bootstrap circuits for power switches are employed by </a:t>
            </a:r>
            <a:r>
              <a:rPr lang="en-US" altLang="ko-KR" sz="2400" dirty="0">
                <a:solidFill>
                  <a:srgbClr val="FF0000"/>
                </a:solidFill>
                <a:latin typeface="Arial" panose="020B0604020202020204" pitchFamily="34" charset="0"/>
                <a:cs typeface="Arial" panose="020B0604020202020204" pitchFamily="34" charset="0"/>
              </a:rPr>
              <a:t>charge pumps </a:t>
            </a:r>
            <a:r>
              <a:rPr lang="en-US" altLang="ko-KR" sz="2400" dirty="0">
                <a:latin typeface="Arial" panose="020B0604020202020204" pitchFamily="34" charset="0"/>
                <a:cs typeface="Arial" panose="020B0604020202020204" pitchFamily="34" charset="0"/>
              </a:rPr>
              <a:t>and </a:t>
            </a:r>
            <a:r>
              <a:rPr lang="en-US" altLang="ko-KR" sz="2400" dirty="0">
                <a:solidFill>
                  <a:srgbClr val="FF0000"/>
                </a:solidFill>
                <a:latin typeface="Arial" panose="020B0604020202020204" pitchFamily="34" charset="0"/>
                <a:cs typeface="Arial" panose="020B0604020202020204" pitchFamily="34" charset="0"/>
              </a:rPr>
              <a:t>RSM’s switching voltages</a:t>
            </a:r>
            <a:r>
              <a:rPr lang="en-US" altLang="ko-KR" sz="2400" dirty="0">
                <a:latin typeface="Arial" panose="020B0604020202020204" pitchFamily="34" charset="0"/>
                <a:cs typeface="Arial" panose="020B0604020202020204" pitchFamily="34" charset="0"/>
              </a:rPr>
              <a:t>.</a:t>
            </a:r>
          </a:p>
          <a:p>
            <a:pPr marL="457200" indent="-457200" latinLnBrk="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Dynamic level shifters can function corresponding to </a:t>
            </a:r>
            <a:r>
              <a:rPr lang="en-US" altLang="ko-KR" sz="2400" dirty="0">
                <a:solidFill>
                  <a:srgbClr val="FF0000"/>
                </a:solidFill>
                <a:latin typeface="Arial" panose="020B0604020202020204" pitchFamily="34" charset="0"/>
                <a:cs typeface="Arial" panose="020B0604020202020204" pitchFamily="34" charset="0"/>
              </a:rPr>
              <a:t>multiple V</a:t>
            </a:r>
            <a:r>
              <a:rPr lang="en-US" altLang="ko-KR" sz="2400" i="1" baseline="-25000" dirty="0">
                <a:solidFill>
                  <a:srgbClr val="FF0000"/>
                </a:solidFill>
                <a:latin typeface="Arial" panose="020B0604020202020204" pitchFamily="34" charset="0"/>
                <a:cs typeface="Arial" panose="020B0604020202020204" pitchFamily="34" charset="0"/>
              </a:rPr>
              <a:t>DDH</a:t>
            </a:r>
            <a:r>
              <a:rPr lang="en-US" altLang="ko-KR" sz="2400" dirty="0">
                <a:solidFill>
                  <a:srgbClr val="FF0000"/>
                </a:solidFill>
                <a:latin typeface="Arial" panose="020B0604020202020204" pitchFamily="34" charset="0"/>
                <a:cs typeface="Arial" panose="020B0604020202020204" pitchFamily="34" charset="0"/>
              </a:rPr>
              <a:t> levels</a:t>
            </a:r>
            <a:r>
              <a:rPr lang="en-US" altLang="ko-KR" sz="2400" dirty="0">
                <a:latin typeface="Arial" panose="020B0604020202020204" pitchFamily="34" charset="0"/>
                <a:cs typeface="Arial" panose="020B0604020202020204" pitchFamily="34" charset="0"/>
              </a:rPr>
              <a:t>.</a:t>
            </a:r>
          </a:p>
        </p:txBody>
      </p:sp>
      <p:pic>
        <p:nvPicPr>
          <p:cNvPr id="132" name="Picture 131">
            <a:extLst>
              <a:ext uri="{FF2B5EF4-FFF2-40B4-BE49-F238E27FC236}">
                <a16:creationId xmlns:a16="http://schemas.microsoft.com/office/drawing/2014/main" id="{79FEBEBD-9118-4BF3-B489-137AF5055408}"/>
              </a:ext>
            </a:extLst>
          </p:cNvPr>
          <p:cNvPicPr>
            <a:picLocks noChangeAspect="1"/>
          </p:cNvPicPr>
          <p:nvPr/>
        </p:nvPicPr>
        <p:blipFill>
          <a:blip r:embed="rId12"/>
          <a:stretch>
            <a:fillRect/>
          </a:stretch>
        </p:blipFill>
        <p:spPr>
          <a:xfrm>
            <a:off x="642151" y="31235328"/>
            <a:ext cx="3282181" cy="3344345"/>
          </a:xfrm>
          <a:prstGeom prst="rect">
            <a:avLst/>
          </a:prstGeom>
        </p:spPr>
      </p:pic>
      <p:pic>
        <p:nvPicPr>
          <p:cNvPr id="133" name="Picture 132">
            <a:extLst>
              <a:ext uri="{FF2B5EF4-FFF2-40B4-BE49-F238E27FC236}">
                <a16:creationId xmlns:a16="http://schemas.microsoft.com/office/drawing/2014/main" id="{99425669-AE57-4EFB-B9A0-EA5CE97ACDC2}"/>
              </a:ext>
            </a:extLst>
          </p:cNvPr>
          <p:cNvPicPr>
            <a:picLocks noChangeAspect="1"/>
          </p:cNvPicPr>
          <p:nvPr/>
        </p:nvPicPr>
        <p:blipFill>
          <a:blip r:embed="rId13"/>
          <a:stretch>
            <a:fillRect/>
          </a:stretch>
        </p:blipFill>
        <p:spPr>
          <a:xfrm>
            <a:off x="4720132" y="31575109"/>
            <a:ext cx="5137060" cy="3196549"/>
          </a:xfrm>
          <a:prstGeom prst="rect">
            <a:avLst/>
          </a:prstGeom>
        </p:spPr>
      </p:pic>
      <p:pic>
        <p:nvPicPr>
          <p:cNvPr id="134" name="Picture 133">
            <a:extLst>
              <a:ext uri="{FF2B5EF4-FFF2-40B4-BE49-F238E27FC236}">
                <a16:creationId xmlns:a16="http://schemas.microsoft.com/office/drawing/2014/main" id="{675A8283-A22E-4D5D-AF9F-939CBE18CA31}"/>
              </a:ext>
            </a:extLst>
          </p:cNvPr>
          <p:cNvPicPr>
            <a:picLocks noChangeAspect="1"/>
          </p:cNvPicPr>
          <p:nvPr/>
        </p:nvPicPr>
        <p:blipFill>
          <a:blip r:embed="rId14"/>
          <a:stretch>
            <a:fillRect/>
          </a:stretch>
        </p:blipFill>
        <p:spPr>
          <a:xfrm>
            <a:off x="9785293" y="31541000"/>
            <a:ext cx="4884991" cy="3321555"/>
          </a:xfrm>
          <a:prstGeom prst="rect">
            <a:avLst/>
          </a:prstGeom>
        </p:spPr>
      </p:pic>
      <p:sp>
        <p:nvSpPr>
          <p:cNvPr id="137" name="사각형: 둥근 모서리 1">
            <a:extLst>
              <a:ext uri="{FF2B5EF4-FFF2-40B4-BE49-F238E27FC236}">
                <a16:creationId xmlns:a16="http://schemas.microsoft.com/office/drawing/2014/main" id="{4C895832-4AC6-4B7C-B3C5-C788D856B27B}"/>
              </a:ext>
            </a:extLst>
          </p:cNvPr>
          <p:cNvSpPr/>
          <p:nvPr/>
        </p:nvSpPr>
        <p:spPr>
          <a:xfrm>
            <a:off x="287481" y="30768312"/>
            <a:ext cx="14672005" cy="4066402"/>
          </a:xfrm>
          <a:prstGeom prst="roundRect">
            <a:avLst>
              <a:gd name="adj" fmla="val 15113"/>
            </a:avLst>
          </a:prstGeom>
          <a:noFill/>
          <a:ln w="76200">
            <a:solidFill>
              <a:srgbClr val="AED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8" name="모서리가 둥근 직사각형 27">
            <a:extLst>
              <a:ext uri="{FF2B5EF4-FFF2-40B4-BE49-F238E27FC236}">
                <a16:creationId xmlns:a16="http://schemas.microsoft.com/office/drawing/2014/main" id="{7D15D286-29DC-4395-B679-6C9FF046C8B2}"/>
              </a:ext>
            </a:extLst>
          </p:cNvPr>
          <p:cNvSpPr/>
          <p:nvPr/>
        </p:nvSpPr>
        <p:spPr>
          <a:xfrm>
            <a:off x="642152" y="30480567"/>
            <a:ext cx="14131199" cy="706956"/>
          </a:xfrm>
          <a:prstGeom prst="roundRect">
            <a:avLst>
              <a:gd name="adj" fmla="val 10052"/>
            </a:avLst>
          </a:prstGeom>
          <a:solidFill>
            <a:srgbClr val="AED369"/>
          </a:solidFill>
          <a:ln w="63500">
            <a:noFill/>
            <a:miter lim="800000"/>
            <a:headEnd/>
            <a:tailEnd/>
          </a:ln>
          <a:effectLst/>
        </p:spPr>
        <p:txBody>
          <a:bodyPr vert="horz" wrap="none" lIns="91440" tIns="45720" rIns="91440" bIns="45720" numCol="1" anchor="ctr" anchorCtr="0" compatLnSpc="1">
            <a:prstTxWarp prst="textNoShape">
              <a:avLst/>
            </a:prstTxWarp>
          </a:bodyPr>
          <a:ls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pPr algn="ctr" defTabSz="914400"/>
            <a:r>
              <a:rPr lang="en-US" altLang="ko-KR" sz="4000" b="1" dirty="0">
                <a:latin typeface="Arial" pitchFamily="34" charset="0"/>
                <a:ea typeface="굴림" pitchFamily="50" charset="-127"/>
                <a:cs typeface="Arial" pitchFamily="34" charset="0"/>
              </a:rPr>
              <a:t>Die Micrograph &amp; Efficiency Diagrams </a:t>
            </a:r>
            <a:endParaRPr lang="ko-KR" altLang="en-US" sz="4000" b="1" dirty="0">
              <a:latin typeface="Arial" pitchFamily="34" charset="0"/>
              <a:ea typeface="굴림" pitchFamily="50" charset="-127"/>
              <a:cs typeface="Arial" pitchFamily="34" charset="0"/>
            </a:endParaRPr>
          </a:p>
        </p:txBody>
      </p:sp>
      <p:sp>
        <p:nvSpPr>
          <p:cNvPr id="139" name="모서리가 둥근 직사각형 27">
            <a:extLst>
              <a:ext uri="{FF2B5EF4-FFF2-40B4-BE49-F238E27FC236}">
                <a16:creationId xmlns:a16="http://schemas.microsoft.com/office/drawing/2014/main" id="{C56D4408-3D26-43D6-AF88-149A0F472352}"/>
              </a:ext>
            </a:extLst>
          </p:cNvPr>
          <p:cNvSpPr/>
          <p:nvPr/>
        </p:nvSpPr>
        <p:spPr>
          <a:xfrm>
            <a:off x="8072004" y="35104507"/>
            <a:ext cx="14131199" cy="706956"/>
          </a:xfrm>
          <a:prstGeom prst="roundRect">
            <a:avLst>
              <a:gd name="adj" fmla="val 10052"/>
            </a:avLst>
          </a:prstGeom>
          <a:solidFill>
            <a:srgbClr val="AED369"/>
          </a:solidFill>
          <a:ln w="63500">
            <a:noFill/>
            <a:miter lim="800000"/>
            <a:headEnd/>
            <a:tailEnd/>
          </a:ln>
          <a:effectLst/>
        </p:spPr>
        <p:txBody>
          <a:bodyPr vert="horz" wrap="none" lIns="91440" tIns="45720" rIns="91440" bIns="45720" numCol="1" anchor="ctr" anchorCtr="0" compatLnSpc="1">
            <a:prstTxWarp prst="textNoShape">
              <a:avLst/>
            </a:prstTxWarp>
          </a:bodyPr>
          <a:ls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pPr algn="ctr" defTabSz="914400"/>
            <a:r>
              <a:rPr lang="en-US" altLang="ko-KR" sz="4000" b="1" dirty="0">
                <a:latin typeface="Arial" pitchFamily="34" charset="0"/>
                <a:ea typeface="굴림" pitchFamily="50" charset="-127"/>
                <a:cs typeface="Arial" pitchFamily="34" charset="0"/>
              </a:rPr>
              <a:t>Conclusion</a:t>
            </a:r>
            <a:endParaRPr lang="ko-KR" altLang="en-US" sz="4000" b="1" dirty="0">
              <a:latin typeface="Arial" pitchFamily="34" charset="0"/>
              <a:ea typeface="굴림" pitchFamily="50" charset="-127"/>
              <a:cs typeface="Arial" pitchFamily="34" charset="0"/>
            </a:endParaRPr>
          </a:p>
        </p:txBody>
      </p:sp>
      <p:sp>
        <p:nvSpPr>
          <p:cNvPr id="140" name="모서리가 둥근 직사각형 27">
            <a:extLst>
              <a:ext uri="{FF2B5EF4-FFF2-40B4-BE49-F238E27FC236}">
                <a16:creationId xmlns:a16="http://schemas.microsoft.com/office/drawing/2014/main" id="{30415AE1-A53D-49E8-9A58-BEE658C6AA66}"/>
              </a:ext>
            </a:extLst>
          </p:cNvPr>
          <p:cNvSpPr/>
          <p:nvPr/>
        </p:nvSpPr>
        <p:spPr>
          <a:xfrm>
            <a:off x="8072004" y="38240310"/>
            <a:ext cx="14131199" cy="706956"/>
          </a:xfrm>
          <a:prstGeom prst="roundRect">
            <a:avLst>
              <a:gd name="adj" fmla="val 10052"/>
            </a:avLst>
          </a:prstGeom>
          <a:solidFill>
            <a:srgbClr val="AED369"/>
          </a:solidFill>
          <a:ln w="63500">
            <a:noFill/>
            <a:miter lim="800000"/>
            <a:headEnd/>
            <a:tailEnd/>
          </a:ln>
          <a:effectLst/>
        </p:spPr>
        <p:txBody>
          <a:bodyPr vert="horz" wrap="none" lIns="91440" tIns="45720" rIns="91440" bIns="45720" numCol="1" anchor="ctr" anchorCtr="0" compatLnSpc="1">
            <a:prstTxWarp prst="textNoShape">
              <a:avLst/>
            </a:prstTxWarp>
          </a:bodyPr>
          <a:ls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pPr algn="ctr" defTabSz="914400"/>
            <a:r>
              <a:rPr lang="en-US" altLang="ko-KR" sz="4000" b="1" dirty="0">
                <a:latin typeface="Arial" pitchFamily="34" charset="0"/>
                <a:ea typeface="굴림" pitchFamily="50" charset="-127"/>
                <a:cs typeface="Arial" pitchFamily="34" charset="0"/>
              </a:rPr>
              <a:t>Acknowledgement</a:t>
            </a:r>
            <a:endParaRPr lang="ko-KR" altLang="en-US" sz="4000" b="1" dirty="0">
              <a:latin typeface="Arial" pitchFamily="34" charset="0"/>
              <a:ea typeface="굴림" pitchFamily="50" charset="-127"/>
              <a:cs typeface="Arial" pitchFamily="34" charset="0"/>
            </a:endParaRPr>
          </a:p>
        </p:txBody>
      </p:sp>
      <p:pic>
        <p:nvPicPr>
          <p:cNvPr id="142" name="Picture 141">
            <a:extLst>
              <a:ext uri="{FF2B5EF4-FFF2-40B4-BE49-F238E27FC236}">
                <a16:creationId xmlns:a16="http://schemas.microsoft.com/office/drawing/2014/main" id="{B77AA7F2-7A8A-4F12-9B1C-4F375C6933B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880340" y="17961101"/>
            <a:ext cx="10414472" cy="7724761"/>
          </a:xfrm>
          <a:prstGeom prst="rect">
            <a:avLst/>
          </a:prstGeom>
        </p:spPr>
      </p:pic>
      <p:sp>
        <p:nvSpPr>
          <p:cNvPr id="143" name="Rectangle 142">
            <a:extLst>
              <a:ext uri="{FF2B5EF4-FFF2-40B4-BE49-F238E27FC236}">
                <a16:creationId xmlns:a16="http://schemas.microsoft.com/office/drawing/2014/main" id="{9210D642-0E38-427B-8B6B-F39CA66A7B79}"/>
              </a:ext>
            </a:extLst>
          </p:cNvPr>
          <p:cNvSpPr/>
          <p:nvPr/>
        </p:nvSpPr>
        <p:spPr>
          <a:xfrm>
            <a:off x="5704414" y="31296909"/>
            <a:ext cx="3656770" cy="461665"/>
          </a:xfrm>
          <a:prstGeom prst="rect">
            <a:avLst/>
          </a:prstGeom>
        </p:spPr>
        <p:txBody>
          <a:bodyPr wrap="none">
            <a:spAutoFit/>
          </a:bodyPr>
          <a:lstStyle/>
          <a:p>
            <a:r>
              <a:rPr lang="en-US" altLang="ko-KR" sz="2400" b="1" dirty="0">
                <a:solidFill>
                  <a:srgbClr val="003300"/>
                </a:solidFill>
                <a:latin typeface="Arial" panose="020B0604020202020204" pitchFamily="34" charset="0"/>
                <a:cs typeface="Arial" panose="020B0604020202020204" pitchFamily="34" charset="0"/>
              </a:rPr>
              <a:t>RSM efficiency diagram</a:t>
            </a:r>
            <a:endParaRPr lang="en-US" sz="2400" dirty="0">
              <a:solidFill>
                <a:srgbClr val="003300"/>
              </a:solidFill>
            </a:endParaRPr>
          </a:p>
        </p:txBody>
      </p:sp>
      <p:sp>
        <p:nvSpPr>
          <p:cNvPr id="144" name="Rectangle 143">
            <a:extLst>
              <a:ext uri="{FF2B5EF4-FFF2-40B4-BE49-F238E27FC236}">
                <a16:creationId xmlns:a16="http://schemas.microsoft.com/office/drawing/2014/main" id="{39B3A3AB-390A-41FA-AB04-3DE9302B811B}"/>
              </a:ext>
            </a:extLst>
          </p:cNvPr>
          <p:cNvSpPr/>
          <p:nvPr/>
        </p:nvSpPr>
        <p:spPr>
          <a:xfrm>
            <a:off x="10259353" y="31335010"/>
            <a:ext cx="4493538" cy="461665"/>
          </a:xfrm>
          <a:prstGeom prst="rect">
            <a:avLst/>
          </a:prstGeom>
        </p:spPr>
        <p:txBody>
          <a:bodyPr wrap="none">
            <a:spAutoFit/>
          </a:bodyPr>
          <a:lstStyle/>
          <a:p>
            <a:r>
              <a:rPr lang="en-US" altLang="ko-KR" sz="2400" b="1" dirty="0">
                <a:solidFill>
                  <a:srgbClr val="003300"/>
                </a:solidFill>
                <a:latin typeface="Arial" panose="020B0604020202020204" pitchFamily="34" charset="0"/>
                <a:cs typeface="Arial" panose="020B0604020202020204" pitchFamily="34" charset="0"/>
              </a:rPr>
              <a:t>Stimulator efficiency diagram</a:t>
            </a:r>
            <a:endParaRPr lang="en-US" sz="2400" dirty="0">
              <a:solidFill>
                <a:srgbClr val="003300"/>
              </a:solidFill>
            </a:endParaRPr>
          </a:p>
        </p:txBody>
      </p:sp>
      <p:sp>
        <p:nvSpPr>
          <p:cNvPr id="145" name="Rectangle 144">
            <a:extLst>
              <a:ext uri="{FF2B5EF4-FFF2-40B4-BE49-F238E27FC236}">
                <a16:creationId xmlns:a16="http://schemas.microsoft.com/office/drawing/2014/main" id="{161139B9-FD3F-4E95-BF3A-762DEB50929C}"/>
              </a:ext>
            </a:extLst>
          </p:cNvPr>
          <p:cNvSpPr/>
          <p:nvPr/>
        </p:nvSpPr>
        <p:spPr>
          <a:xfrm>
            <a:off x="15615510" y="17228773"/>
            <a:ext cx="14093599" cy="830997"/>
          </a:xfrm>
          <a:prstGeom prst="rect">
            <a:avLst/>
          </a:prstGeom>
        </p:spPr>
        <p:txBody>
          <a:bodyPr wrap="square">
            <a:spAutoFit/>
          </a:bodyPr>
          <a:lstStyle/>
          <a:p>
            <a:pPr latinLnBrk="0"/>
            <a:r>
              <a:rPr lang="en-US" altLang="ko-KR" sz="2400" b="1" dirty="0">
                <a:latin typeface="Arial" panose="020B0604020202020204" pitchFamily="34" charset="0"/>
                <a:cs typeface="Arial" panose="020B0604020202020204" pitchFamily="34" charset="0"/>
              </a:rPr>
              <a:t>Serial-peripheral-interface (SPI) to inject external control signal to generate the audio pattern of the word “</a:t>
            </a:r>
            <a:r>
              <a:rPr lang="en-US" altLang="ko-KR" sz="2400" b="1" dirty="0" err="1">
                <a:latin typeface="Arial" panose="020B0604020202020204" pitchFamily="34" charset="0"/>
                <a:cs typeface="Arial" panose="020B0604020202020204" pitchFamily="34" charset="0"/>
              </a:rPr>
              <a:t>annyeonghaseyo</a:t>
            </a:r>
            <a:r>
              <a:rPr lang="en-US" altLang="ko-KR" sz="2400" b="1" dirty="0">
                <a:latin typeface="Arial" panose="020B0604020202020204" pitchFamily="34" charset="0"/>
                <a:cs typeface="Arial" panose="020B0604020202020204" pitchFamily="34" charset="0"/>
              </a:rPr>
              <a:t>” (meaning “hello” in Korean)</a:t>
            </a:r>
            <a:endParaRPr lang="en-US" sz="2400" b="1" dirty="0">
              <a:latin typeface="Arial" panose="020B0604020202020204" pitchFamily="34" charset="0"/>
              <a:cs typeface="Arial" panose="020B0604020202020204" pitchFamily="34" charset="0"/>
            </a:endParaRPr>
          </a:p>
        </p:txBody>
      </p:sp>
      <p:sp>
        <p:nvSpPr>
          <p:cNvPr id="152" name="Rectangle 151">
            <a:extLst>
              <a:ext uri="{FF2B5EF4-FFF2-40B4-BE49-F238E27FC236}">
                <a16:creationId xmlns:a16="http://schemas.microsoft.com/office/drawing/2014/main" id="{09A0D03A-B5E4-4FAD-AB0B-1F61C8075816}"/>
              </a:ext>
            </a:extLst>
          </p:cNvPr>
          <p:cNvSpPr/>
          <p:nvPr/>
        </p:nvSpPr>
        <p:spPr>
          <a:xfrm>
            <a:off x="15648052" y="25711288"/>
            <a:ext cx="3195270" cy="1200329"/>
          </a:xfrm>
          <a:prstGeom prst="rect">
            <a:avLst/>
          </a:prstGeom>
        </p:spPr>
        <p:txBody>
          <a:bodyPr wrap="square">
            <a:spAutoFit/>
          </a:bodyPr>
          <a:lstStyle/>
          <a:p>
            <a:pPr latinLnBrk="0"/>
            <a:r>
              <a:rPr lang="en-US" altLang="ko-KR" sz="2400" b="1" dirty="0">
                <a:latin typeface="Arial" panose="020B0604020202020204" pitchFamily="34" charset="0"/>
                <a:cs typeface="Arial" panose="020B0604020202020204" pitchFamily="34" charset="0"/>
              </a:rPr>
              <a:t>Stimulation voltages in the cases with and without RSM</a:t>
            </a:r>
            <a:endParaRPr lang="en-US" sz="2400" b="1" dirty="0">
              <a:latin typeface="Arial" panose="020B0604020202020204" pitchFamily="34" charset="0"/>
              <a:cs typeface="Arial" panose="020B0604020202020204" pitchFamily="34" charset="0"/>
            </a:endParaRPr>
          </a:p>
        </p:txBody>
      </p:sp>
      <p:sp>
        <p:nvSpPr>
          <p:cNvPr id="153" name="Rectangle 152">
            <a:extLst>
              <a:ext uri="{FF2B5EF4-FFF2-40B4-BE49-F238E27FC236}">
                <a16:creationId xmlns:a16="http://schemas.microsoft.com/office/drawing/2014/main" id="{9CCD871F-DAA1-461A-8F91-403BD5EC1692}"/>
              </a:ext>
            </a:extLst>
          </p:cNvPr>
          <p:cNvSpPr/>
          <p:nvPr/>
        </p:nvSpPr>
        <p:spPr>
          <a:xfrm>
            <a:off x="19334441" y="25758913"/>
            <a:ext cx="8643011" cy="461665"/>
          </a:xfrm>
          <a:prstGeom prst="rect">
            <a:avLst/>
          </a:prstGeom>
        </p:spPr>
        <p:txBody>
          <a:bodyPr wrap="square">
            <a:spAutoFit/>
          </a:bodyPr>
          <a:lstStyle/>
          <a:p>
            <a:pPr latinLnBrk="0"/>
            <a:r>
              <a:rPr lang="en-US" altLang="ko-KR" sz="2400" b="1" dirty="0">
                <a:latin typeface="Arial" panose="020B0604020202020204" pitchFamily="34" charset="0"/>
                <a:cs typeface="Arial" panose="020B0604020202020204" pitchFamily="34" charset="0"/>
              </a:rPr>
              <a:t>Performance comparison with state-of-the-art stimulators:</a:t>
            </a:r>
            <a:endParaRPr lang="en-US" sz="2400" b="1" dirty="0">
              <a:latin typeface="Arial" panose="020B0604020202020204" pitchFamily="34" charset="0"/>
              <a:cs typeface="Arial" panose="020B0604020202020204" pitchFamily="34" charset="0"/>
            </a:endParaRPr>
          </a:p>
        </p:txBody>
      </p:sp>
      <p:sp>
        <p:nvSpPr>
          <p:cNvPr id="154" name="Rectangle 153">
            <a:extLst>
              <a:ext uri="{FF2B5EF4-FFF2-40B4-BE49-F238E27FC236}">
                <a16:creationId xmlns:a16="http://schemas.microsoft.com/office/drawing/2014/main" id="{8B207D19-C6C1-44ED-BD0E-27E5E75D91CC}"/>
              </a:ext>
            </a:extLst>
          </p:cNvPr>
          <p:cNvSpPr/>
          <p:nvPr/>
        </p:nvSpPr>
        <p:spPr>
          <a:xfrm>
            <a:off x="26418218" y="18475507"/>
            <a:ext cx="3428847" cy="6740307"/>
          </a:xfrm>
          <a:prstGeom prst="rect">
            <a:avLst/>
          </a:prstGeom>
        </p:spPr>
        <p:txBody>
          <a:bodyPr wrap="square">
            <a:spAutoFit/>
          </a:bodyPr>
          <a:lstStyle/>
          <a:p>
            <a:pPr latinLnBrk="0"/>
            <a:r>
              <a:rPr lang="en-US" altLang="ko-KR" sz="2400" b="1" dirty="0">
                <a:solidFill>
                  <a:srgbClr val="003300"/>
                </a:solidFill>
                <a:latin typeface="Arial" panose="020B0604020202020204" pitchFamily="34" charset="0"/>
                <a:cs typeface="Arial" panose="020B0604020202020204" pitchFamily="34" charset="0"/>
              </a:rPr>
              <a:t>SPI: </a:t>
            </a:r>
          </a:p>
          <a:p>
            <a:pPr marL="342900" indent="-342900" latinLnBrk="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20-bit package including IDAC and CH_SEL data</a:t>
            </a:r>
          </a:p>
          <a:p>
            <a:pPr marL="342900" indent="-342900" latinLnBrk="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Updated at the end of every stimulation cycle</a:t>
            </a:r>
          </a:p>
          <a:p>
            <a:pPr latinLnBrk="0"/>
            <a:endParaRPr lang="en-US" altLang="ko-KR" sz="2400" b="1" dirty="0">
              <a:latin typeface="Arial" panose="020B0604020202020204" pitchFamily="34" charset="0"/>
              <a:cs typeface="Arial" panose="020B0604020202020204" pitchFamily="34" charset="0"/>
            </a:endParaRPr>
          </a:p>
          <a:p>
            <a:pPr latinLnBrk="0"/>
            <a:r>
              <a:rPr lang="en-US" altLang="ko-KR" sz="2400" b="1" dirty="0">
                <a:solidFill>
                  <a:srgbClr val="003300"/>
                </a:solidFill>
                <a:latin typeface="Arial" panose="020B0604020202020204" pitchFamily="34" charset="0"/>
                <a:cs typeface="Arial" panose="020B0604020202020204" pitchFamily="34" charset="0"/>
              </a:rPr>
              <a:t>Audio pattern:</a:t>
            </a:r>
          </a:p>
          <a:p>
            <a:pPr marL="342900" indent="-342900" latinLnBrk="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Wide dynamic voltage and current ranges (</a:t>
            </a:r>
            <a:r>
              <a:rPr lang="en-US" altLang="ko-KR" sz="2400" dirty="0">
                <a:solidFill>
                  <a:srgbClr val="0000FF"/>
                </a:solidFill>
                <a:latin typeface="Arial" panose="020B0604020202020204" pitchFamily="34" charset="0"/>
                <a:cs typeface="Arial" panose="020B0604020202020204" pitchFamily="34" charset="0"/>
              </a:rPr>
              <a:t>10.3V and 2mA</a:t>
            </a:r>
            <a:r>
              <a:rPr lang="en-US" altLang="ko-KR" sz="2400" dirty="0">
                <a:latin typeface="Arial" panose="020B0604020202020204" pitchFamily="34" charset="0"/>
                <a:cs typeface="Arial" panose="020B0604020202020204" pitchFamily="34" charset="0"/>
              </a:rPr>
              <a:t>, respectively)</a:t>
            </a:r>
          </a:p>
          <a:p>
            <a:pPr marL="342900" indent="-342900" latinLnBrk="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Instantaneous voltage response with the charging time form </a:t>
            </a:r>
            <a:r>
              <a:rPr lang="en-US" altLang="ko-KR" sz="2400" dirty="0">
                <a:solidFill>
                  <a:srgbClr val="0000FF"/>
                </a:solidFill>
                <a:latin typeface="Arial" panose="020B0604020202020204" pitchFamily="34" charset="0"/>
                <a:cs typeface="Arial" panose="020B0604020202020204" pitchFamily="34" charset="0"/>
              </a:rPr>
              <a:t>0 to 10V </a:t>
            </a:r>
            <a:r>
              <a:rPr lang="en-US" altLang="ko-KR" sz="2400" dirty="0">
                <a:latin typeface="Arial" panose="020B0604020202020204" pitchFamily="34" charset="0"/>
                <a:cs typeface="Arial" panose="020B0604020202020204" pitchFamily="34" charset="0"/>
              </a:rPr>
              <a:t>taking only </a:t>
            </a:r>
            <a:r>
              <a:rPr lang="en-US" altLang="ko-KR" sz="2400" dirty="0">
                <a:solidFill>
                  <a:srgbClr val="0000FF"/>
                </a:solidFill>
                <a:latin typeface="Arial" panose="020B0604020202020204" pitchFamily="34" charset="0"/>
                <a:cs typeface="Arial" panose="020B0604020202020204" pitchFamily="34" charset="0"/>
              </a:rPr>
              <a:t>1.5</a:t>
            </a:r>
            <a:r>
              <a:rPr lang="el-GR" altLang="ko-KR" sz="2400" dirty="0">
                <a:solidFill>
                  <a:srgbClr val="0000FF"/>
                </a:solidFill>
                <a:latin typeface="Arial" panose="020B0604020202020204" pitchFamily="34" charset="0"/>
                <a:cs typeface="Arial" panose="020B0604020202020204" pitchFamily="34" charset="0"/>
              </a:rPr>
              <a:t>μ</a:t>
            </a:r>
            <a:r>
              <a:rPr lang="en-US" altLang="ko-KR" sz="2400" dirty="0">
                <a:solidFill>
                  <a:srgbClr val="0000FF"/>
                </a:solidFill>
                <a:latin typeface="Arial" panose="020B0604020202020204" pitchFamily="34" charset="0"/>
                <a:cs typeface="Arial" panose="020B0604020202020204" pitchFamily="34" charset="0"/>
              </a:rPr>
              <a:t>s</a:t>
            </a:r>
          </a:p>
        </p:txBody>
      </p:sp>
      <p:sp>
        <p:nvSpPr>
          <p:cNvPr id="155" name="Rectangle 154">
            <a:extLst>
              <a:ext uri="{FF2B5EF4-FFF2-40B4-BE49-F238E27FC236}">
                <a16:creationId xmlns:a16="http://schemas.microsoft.com/office/drawing/2014/main" id="{F69D7E5F-2B3D-47C4-B10C-04891EEB7B33}"/>
              </a:ext>
            </a:extLst>
          </p:cNvPr>
          <p:cNvSpPr/>
          <p:nvPr/>
        </p:nvSpPr>
        <p:spPr>
          <a:xfrm>
            <a:off x="15615509" y="8609256"/>
            <a:ext cx="14038007" cy="461665"/>
          </a:xfrm>
          <a:prstGeom prst="rect">
            <a:avLst/>
          </a:prstGeom>
        </p:spPr>
        <p:txBody>
          <a:bodyPr wrap="square">
            <a:spAutoFit/>
          </a:bodyPr>
          <a:lstStyle/>
          <a:p>
            <a:pPr latinLnBrk="0"/>
            <a:r>
              <a:rPr lang="en-US" altLang="ko-KR" sz="2400" b="1" dirty="0">
                <a:latin typeface="Arial" panose="020B0604020202020204" pitchFamily="34" charset="0"/>
                <a:cs typeface="Arial" panose="020B0604020202020204" pitchFamily="34" charset="0"/>
              </a:rPr>
              <a:t>One branch of H-bridge and operation waveforms with I</a:t>
            </a:r>
            <a:r>
              <a:rPr lang="en-US" altLang="ko-KR" sz="2400" b="1" i="1" baseline="-25000" dirty="0">
                <a:latin typeface="Arial" panose="020B0604020202020204" pitchFamily="34" charset="0"/>
                <a:cs typeface="Arial" panose="020B0604020202020204" pitchFamily="34" charset="0"/>
              </a:rPr>
              <a:t>STIM</a:t>
            </a:r>
            <a:r>
              <a:rPr lang="en-US" altLang="ko-KR" sz="2400" b="1" dirty="0">
                <a:latin typeface="Arial" panose="020B0604020202020204" pitchFamily="34" charset="0"/>
                <a:cs typeface="Arial" panose="020B0604020202020204" pitchFamily="34" charset="0"/>
              </a:rPr>
              <a:t> = 3mA and R</a:t>
            </a:r>
            <a:r>
              <a:rPr lang="en-US" altLang="ko-KR" sz="2400" b="1" i="1" baseline="-25000" dirty="0">
                <a:latin typeface="Arial" panose="020B0604020202020204" pitchFamily="34" charset="0"/>
                <a:cs typeface="Arial" panose="020B0604020202020204" pitchFamily="34" charset="0"/>
              </a:rPr>
              <a:t>T</a:t>
            </a:r>
            <a:r>
              <a:rPr lang="en-US" altLang="ko-KR" sz="2400" b="1" dirty="0">
                <a:latin typeface="Arial" panose="020B0604020202020204" pitchFamily="34" charset="0"/>
                <a:cs typeface="Arial" panose="020B0604020202020204" pitchFamily="34" charset="0"/>
              </a:rPr>
              <a:t>/C</a:t>
            </a:r>
            <a:r>
              <a:rPr lang="en-US" altLang="ko-KR" sz="2400" b="1" i="1" baseline="-25000" dirty="0">
                <a:latin typeface="Arial" panose="020B0604020202020204" pitchFamily="34" charset="0"/>
                <a:cs typeface="Arial" panose="020B0604020202020204" pitchFamily="34" charset="0"/>
              </a:rPr>
              <a:t>DL</a:t>
            </a:r>
            <a:r>
              <a:rPr lang="en-US" altLang="ko-KR" sz="2400" b="1" dirty="0">
                <a:latin typeface="Arial" panose="020B0604020202020204" pitchFamily="34" charset="0"/>
                <a:cs typeface="Arial" panose="020B0604020202020204" pitchFamily="34" charset="0"/>
              </a:rPr>
              <a:t> = 1k</a:t>
            </a:r>
            <a:r>
              <a:rPr lang="el-GR" altLang="ko-KR" sz="2400" b="1" dirty="0">
                <a:latin typeface="Arial" panose="020B0604020202020204" pitchFamily="34" charset="0"/>
                <a:cs typeface="Arial" panose="020B0604020202020204" pitchFamily="34" charset="0"/>
              </a:rPr>
              <a:t>Ω</a:t>
            </a:r>
            <a:r>
              <a:rPr lang="en-US" altLang="ko-KR" sz="2400" b="1" dirty="0">
                <a:latin typeface="Arial" panose="020B0604020202020204" pitchFamily="34" charset="0"/>
                <a:cs typeface="Arial" panose="020B0604020202020204" pitchFamily="34" charset="0"/>
              </a:rPr>
              <a:t>/10nF </a:t>
            </a:r>
          </a:p>
        </p:txBody>
      </p:sp>
      <p:sp>
        <p:nvSpPr>
          <p:cNvPr id="156" name="Rectangle 155">
            <a:extLst>
              <a:ext uri="{FF2B5EF4-FFF2-40B4-BE49-F238E27FC236}">
                <a16:creationId xmlns:a16="http://schemas.microsoft.com/office/drawing/2014/main" id="{38A6B530-001E-47A0-B4D5-9330252190E7}"/>
              </a:ext>
            </a:extLst>
          </p:cNvPr>
          <p:cNvSpPr/>
          <p:nvPr/>
        </p:nvSpPr>
        <p:spPr>
          <a:xfrm>
            <a:off x="15522106" y="9508700"/>
            <a:ext cx="5510938" cy="6463308"/>
          </a:xfrm>
          <a:prstGeom prst="rect">
            <a:avLst/>
          </a:prstGeom>
        </p:spPr>
        <p:txBody>
          <a:bodyPr wrap="square">
            <a:spAutoFit/>
          </a:bodyPr>
          <a:lstStyle/>
          <a:p>
            <a:pPr latinLnBrk="0"/>
            <a:r>
              <a:rPr lang="en-US" altLang="ko-KR" sz="2400" b="1" dirty="0">
                <a:solidFill>
                  <a:srgbClr val="003300"/>
                </a:solidFill>
                <a:latin typeface="Arial" panose="020B0604020202020204" pitchFamily="34" charset="0"/>
                <a:cs typeface="Arial" panose="020B0604020202020204" pitchFamily="34" charset="0"/>
              </a:rPr>
              <a:t>S</a:t>
            </a:r>
            <a:r>
              <a:rPr lang="en-US" altLang="ko-KR" sz="2400" b="1" i="1" baseline="-25000" dirty="0">
                <a:solidFill>
                  <a:srgbClr val="003300"/>
                </a:solidFill>
                <a:latin typeface="Arial" panose="020B0604020202020204" pitchFamily="34" charset="0"/>
                <a:cs typeface="Arial" panose="020B0604020202020204" pitchFamily="34" charset="0"/>
              </a:rPr>
              <a:t>T</a:t>
            </a:r>
            <a:r>
              <a:rPr lang="en-US" altLang="ko-KR" sz="2400" b="1" baseline="-25000" dirty="0">
                <a:solidFill>
                  <a:srgbClr val="003300"/>
                </a:solidFill>
                <a:latin typeface="Arial" panose="020B0604020202020204" pitchFamily="34" charset="0"/>
                <a:cs typeface="Arial" panose="020B0604020202020204" pitchFamily="34" charset="0"/>
              </a:rPr>
              <a:t>1-4</a:t>
            </a:r>
            <a:r>
              <a:rPr lang="en-US" altLang="ko-KR" sz="2400" b="1" dirty="0">
                <a:solidFill>
                  <a:srgbClr val="003300"/>
                </a:solidFill>
                <a:latin typeface="Arial" panose="020B0604020202020204" pitchFamily="34" charset="0"/>
                <a:cs typeface="Arial" panose="020B0604020202020204" pitchFamily="34" charset="0"/>
              </a:rPr>
              <a:t> with reverse current protection:</a:t>
            </a:r>
          </a:p>
          <a:p>
            <a:pPr marL="342900" indent="-342900" latinLnBrk="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Activate selected branch and protect I</a:t>
            </a:r>
            <a:r>
              <a:rPr lang="en-US" altLang="ko-KR" sz="2400" i="1" baseline="-25000" dirty="0">
                <a:latin typeface="Arial" panose="020B0604020202020204" pitchFamily="34" charset="0"/>
                <a:cs typeface="Arial" panose="020B0604020202020204" pitchFamily="34" charset="0"/>
              </a:rPr>
              <a:t>STIM  </a:t>
            </a:r>
            <a:r>
              <a:rPr lang="en-US" altLang="ko-KR" sz="2400" dirty="0">
                <a:latin typeface="Arial" panose="020B0604020202020204" pitchFamily="34" charset="0"/>
                <a:cs typeface="Arial" panose="020B0604020202020204" pitchFamily="34" charset="0"/>
              </a:rPr>
              <a:t>from excessive reverse current</a:t>
            </a:r>
          </a:p>
          <a:p>
            <a:pPr latinLnBrk="0">
              <a:spcBef>
                <a:spcPts val="1200"/>
              </a:spcBef>
            </a:pPr>
            <a:r>
              <a:rPr lang="en-US" altLang="ko-KR" sz="2400" b="1" dirty="0">
                <a:solidFill>
                  <a:srgbClr val="003300"/>
                </a:solidFill>
                <a:latin typeface="Arial" panose="020B0604020202020204" pitchFamily="34" charset="0"/>
                <a:cs typeface="Arial" panose="020B0604020202020204" pitchFamily="34" charset="0"/>
              </a:rPr>
              <a:t>High-voltage adapters:</a:t>
            </a:r>
          </a:p>
          <a:p>
            <a:pPr marL="342900" indent="-342900" latinLnBrk="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Stack 4 devices (GA</a:t>
            </a:r>
            <a:r>
              <a:rPr lang="en-US" altLang="ko-KR" sz="2400" baseline="-25000" dirty="0">
                <a:latin typeface="Arial" panose="020B0604020202020204" pitchFamily="34" charset="0"/>
                <a:cs typeface="Arial" panose="020B0604020202020204" pitchFamily="34" charset="0"/>
              </a:rPr>
              <a:t>1-4</a:t>
            </a:r>
            <a:r>
              <a:rPr lang="en-US" altLang="ko-KR" sz="2400" dirty="0">
                <a:latin typeface="Arial" panose="020B0604020202020204" pitchFamily="34" charset="0"/>
                <a:cs typeface="Arial" panose="020B0604020202020204" pitchFamily="34" charset="0"/>
              </a:rPr>
              <a:t>) to withstand stimuli voltage up to 4V</a:t>
            </a:r>
            <a:r>
              <a:rPr lang="en-US" altLang="ko-KR" sz="2400" i="1" baseline="-25000" dirty="0">
                <a:latin typeface="Arial" panose="020B0604020202020204" pitchFamily="34" charset="0"/>
                <a:cs typeface="Arial" panose="020B0604020202020204" pitchFamily="34" charset="0"/>
              </a:rPr>
              <a:t>DD</a:t>
            </a:r>
          </a:p>
          <a:p>
            <a:pPr marL="342900" indent="-342900" latinLnBrk="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Dynamically biased to adapt both LV and HV compliances</a:t>
            </a:r>
          </a:p>
          <a:p>
            <a:pPr marL="342900" indent="-342900" latinLnBrk="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Minimize silicon area with weak-inversion-resistor (WI-Res) string</a:t>
            </a:r>
          </a:p>
          <a:p>
            <a:pPr latinLnBrk="0">
              <a:spcBef>
                <a:spcPts val="1200"/>
              </a:spcBef>
            </a:pPr>
            <a:r>
              <a:rPr lang="en-US" altLang="ko-KR" sz="2400" b="1" dirty="0">
                <a:solidFill>
                  <a:srgbClr val="003300"/>
                </a:solidFill>
                <a:latin typeface="Arial" panose="020B0604020202020204" pitchFamily="34" charset="0"/>
                <a:cs typeface="Arial" panose="020B0604020202020204" pitchFamily="34" charset="0"/>
              </a:rPr>
              <a:t>Multiplexer:</a:t>
            </a:r>
          </a:p>
          <a:p>
            <a:pPr marL="342900" indent="-342900" latinLnBrk="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Enable IDAC stimulation current when the channel is selected</a:t>
            </a:r>
          </a:p>
          <a:p>
            <a:pPr latinLnBrk="0">
              <a:spcBef>
                <a:spcPts val="1200"/>
              </a:spcBef>
            </a:pPr>
            <a:r>
              <a:rPr lang="en-US" altLang="ko-KR" sz="2400" b="1" dirty="0">
                <a:solidFill>
                  <a:srgbClr val="003300"/>
                </a:solidFill>
                <a:latin typeface="Arial" panose="020B0604020202020204" pitchFamily="34" charset="0"/>
                <a:cs typeface="Arial" panose="020B0604020202020204" pitchFamily="34" charset="0"/>
              </a:rPr>
              <a:t>RSM feedback:</a:t>
            </a:r>
          </a:p>
          <a:p>
            <a:pPr marL="342900" indent="-342900" latinLnBrk="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Monitor saturation level of IDAC to increase the supply voltage</a:t>
            </a:r>
          </a:p>
        </p:txBody>
      </p:sp>
      <p:pic>
        <p:nvPicPr>
          <p:cNvPr id="3" name="Picture 2">
            <a:extLst>
              <a:ext uri="{FF2B5EF4-FFF2-40B4-BE49-F238E27FC236}">
                <a16:creationId xmlns:a16="http://schemas.microsoft.com/office/drawing/2014/main" id="{1B90FD09-E993-46BD-8455-FF9A88F993A4}"/>
              </a:ext>
            </a:extLst>
          </p:cNvPr>
          <p:cNvPicPr>
            <a:picLocks noChangeAspect="1"/>
          </p:cNvPicPr>
          <p:nvPr/>
        </p:nvPicPr>
        <p:blipFill rotWithShape="1">
          <a:blip r:embed="rId16">
            <a:extLst>
              <a:ext uri="{28A0092B-C50C-407E-A947-70E740481C1C}">
                <a14:useLocalDpi xmlns:a14="http://schemas.microsoft.com/office/drawing/2010/main" val="0"/>
              </a:ext>
            </a:extLst>
          </a:blip>
          <a:srcRect l="56079" t="4653" r="3652" b="3620"/>
          <a:stretch/>
        </p:blipFill>
        <p:spPr>
          <a:xfrm>
            <a:off x="595178" y="11574748"/>
            <a:ext cx="4297713" cy="2649839"/>
          </a:xfrm>
          <a:prstGeom prst="rect">
            <a:avLst/>
          </a:prstGeom>
        </p:spPr>
      </p:pic>
      <p:pic>
        <p:nvPicPr>
          <p:cNvPr id="48" name="Picture 47">
            <a:extLst>
              <a:ext uri="{FF2B5EF4-FFF2-40B4-BE49-F238E27FC236}">
                <a16:creationId xmlns:a16="http://schemas.microsoft.com/office/drawing/2014/main" id="{F6305695-C825-424C-986B-55B1A8E53CA4}"/>
              </a:ext>
            </a:extLst>
          </p:cNvPr>
          <p:cNvPicPr>
            <a:picLocks noChangeAspect="1"/>
          </p:cNvPicPr>
          <p:nvPr/>
        </p:nvPicPr>
        <p:blipFill rotWithShape="1">
          <a:blip r:embed="rId16">
            <a:extLst>
              <a:ext uri="{28A0092B-C50C-407E-A947-70E740481C1C}">
                <a14:useLocalDpi xmlns:a14="http://schemas.microsoft.com/office/drawing/2010/main" val="0"/>
              </a:ext>
            </a:extLst>
          </a:blip>
          <a:srcRect l="5436" t="3434" r="52694" b="4839"/>
          <a:stretch/>
        </p:blipFill>
        <p:spPr>
          <a:xfrm>
            <a:off x="485219" y="8880136"/>
            <a:ext cx="4468560" cy="2649839"/>
          </a:xfrm>
          <a:prstGeom prst="rect">
            <a:avLst/>
          </a:prstGeom>
        </p:spPr>
      </p:pic>
    </p:spTree>
    <p:extLst>
      <p:ext uri="{BB962C8B-B14F-4D97-AF65-F5344CB8AC3E}">
        <p14:creationId xmlns:p14="http://schemas.microsoft.com/office/powerpoint/2010/main" val="61277600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409</TotalTime>
  <Words>617</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Gulim</vt:lpstr>
      <vt:lpstr>Malgun Gothic</vt:lpstr>
      <vt:lpstr>Arial</vt:lpstr>
      <vt:lpstr>Calibri</vt:lpstr>
      <vt:lpstr>Calibri Light</vt:lpstr>
      <vt:lpstr>Office 테마</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Hoang</cp:lastModifiedBy>
  <cp:revision>301</cp:revision>
  <dcterms:created xsi:type="dcterms:W3CDTF">2018-03-08T06:02:33Z</dcterms:created>
  <dcterms:modified xsi:type="dcterms:W3CDTF">2024-04-09T05:25:00Z</dcterms:modified>
</cp:coreProperties>
</file>